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266" r:id="rId2"/>
    <p:sldId id="271" r:id="rId3"/>
    <p:sldId id="267" r:id="rId4"/>
    <p:sldId id="269" r:id="rId5"/>
    <p:sldId id="268" r:id="rId6"/>
    <p:sldId id="270" r:id="rId7"/>
  </p:sldIdLst>
  <p:sldSz cx="9906000" cy="6858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9900"/>
    <a:srgbClr val="66FFFF"/>
    <a:srgbClr val="669900"/>
    <a:srgbClr val="CCFFCC"/>
    <a:srgbClr val="FFFF00"/>
    <a:srgbClr val="33CC33"/>
    <a:srgbClr val="FFCC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76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B9E6-EBC6-4916-801F-337E74B9FEF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C0302-85C6-4582-A56E-B526D58A2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6048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B9E6-EBC6-4916-801F-337E74B9FEF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C0302-85C6-4582-A56E-B526D58A2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6768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B9E6-EBC6-4916-801F-337E74B9FEF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C0302-85C6-4582-A56E-B526D58A2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57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B9E6-EBC6-4916-801F-337E74B9FEF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C0302-85C6-4582-A56E-B526D58A2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036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B9E6-EBC6-4916-801F-337E74B9FEF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C0302-85C6-4582-A56E-B526D58A2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7632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B9E6-EBC6-4916-801F-337E74B9FEF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C0302-85C6-4582-A56E-B526D58A2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50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B9E6-EBC6-4916-801F-337E74B9FEF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C0302-85C6-4582-A56E-B526D58A2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219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B9E6-EBC6-4916-801F-337E74B9FEF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C0302-85C6-4582-A56E-B526D58A2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553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B9E6-EBC6-4916-801F-337E74B9FEF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C0302-85C6-4582-A56E-B526D58A2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7237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B9E6-EBC6-4916-801F-337E74B9FEF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C0302-85C6-4582-A56E-B526D58A2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123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B9E6-EBC6-4916-801F-337E74B9FEF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C0302-85C6-4582-A56E-B526D58A2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71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B9E6-EBC6-4916-801F-337E74B9FEFD}" type="datetimeFigureOut">
              <a:rPr kumimoji="1" lang="ja-JP" altLang="en-US" smtClean="0"/>
              <a:t>2023/8/3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C0302-85C6-4582-A56E-B526D58A2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8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1CA7D9FF-F830-F322-C8CF-773F94623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98" y="2557073"/>
            <a:ext cx="7626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　　時</a:t>
            </a:r>
            <a:r>
              <a:rPr kumimoji="0" lang="ja-JP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kumimoji="0" lang="ja-JP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１２月</a:t>
            </a:r>
            <a:r>
              <a:rPr lang="ja-JP" altLang="en-US" sz="3200" b="1" dirty="0">
                <a:solidFill>
                  <a:srgbClr val="FF0000"/>
                </a:solidFill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２</a:t>
            </a:r>
            <a:r>
              <a:rPr kumimoji="0" lang="ja-JP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日（土）</a:t>
            </a:r>
            <a:r>
              <a:rPr kumimoji="0" lang="ja-JP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１０</a:t>
            </a: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００～１２</a:t>
            </a: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００</a:t>
            </a:r>
            <a:endParaRPr kumimoji="0" lang="ja-JP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DD7AD0C-5D5D-6313-5AA0-D71115FB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4" t="-62" r="20320" b="-2"/>
          <a:stretch/>
        </p:blipFill>
        <p:spPr>
          <a:xfrm>
            <a:off x="8742914" y="4665455"/>
            <a:ext cx="1163086" cy="145908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3CF3A49-0D34-C6AA-A903-9020D74C4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658" y="4656989"/>
            <a:ext cx="770474" cy="77744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07A42-796C-FB20-F608-D2AB1DC59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9" t="41036" b="-1"/>
          <a:stretch/>
        </p:blipFill>
        <p:spPr>
          <a:xfrm>
            <a:off x="3851" y="0"/>
            <a:ext cx="1659836" cy="123074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1FBB2EF-1B01-5512-7EA2-3F4871E9C9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819" b="44463"/>
          <a:stretch/>
        </p:blipFill>
        <p:spPr>
          <a:xfrm>
            <a:off x="5057334" y="2557308"/>
            <a:ext cx="4848666" cy="430069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FFD4B43-3A97-69E9-E7B9-A523F37C1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4" y="906622"/>
            <a:ext cx="8467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26CDC4E-5131-B476-09DA-7B6CC7C5A7FE}"/>
              </a:ext>
            </a:extLst>
          </p:cNvPr>
          <p:cNvSpPr txBox="1"/>
          <p:nvPr/>
        </p:nvSpPr>
        <p:spPr>
          <a:xfrm>
            <a:off x="456790" y="2995822"/>
            <a:ext cx="9201088" cy="402507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900"/>
              </a:spcBef>
            </a:pP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場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</a:t>
            </a: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所　 　犢橋公民館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会議室</a:t>
            </a:r>
            <a:endParaRPr lang="en-US" altLang="ja-JP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対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  　</a:t>
            </a:r>
            <a:r>
              <a:rPr lang="ja-JP" altLang="ja-JP" b="1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象　　</a:t>
            </a:r>
            <a:r>
              <a:rPr lang="ja-JP" altLang="en-US" b="1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小学生（４年生以下は保護者同伴）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定　　　 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員　　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8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人（抽選）</a:t>
            </a:r>
            <a:endParaRPr lang="ja-JP" altLang="en-US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参</a:t>
            </a:r>
            <a:r>
              <a:rPr lang="ja-JP" altLang="en-US" sz="17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加</a:t>
            </a:r>
            <a:r>
              <a:rPr lang="ja-JP" altLang="en-US" sz="17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費　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８００円</a:t>
            </a:r>
            <a:endParaRPr lang="ja-JP" altLang="en-US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持　ち　物　　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筆記具、飲み物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ja-JP" altLang="en-US" sz="1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講　　　 師　　</a:t>
            </a:r>
            <a:r>
              <a:rPr lang="ja-JP" altLang="en-US" sz="12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sz="1800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鳥山　浩子、宮川喜美子（</a:t>
            </a:r>
            <a:r>
              <a:rPr lang="en-US" altLang="ja-JP" sz="1800" kern="100" dirty="0" err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Kimit</a:t>
            </a:r>
            <a:r>
              <a:rPr lang="ja-JP" altLang="en-US" sz="1800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゛</a:t>
            </a:r>
            <a:r>
              <a:rPr lang="en-US" altLang="ja-JP" sz="1800" kern="100" dirty="0" err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ori</a:t>
            </a:r>
            <a:r>
              <a:rPr lang="ja-JP" altLang="en-US" sz="1800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）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申込方法　 　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受付期間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lang="en-US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１０月１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）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～１１月</a:t>
            </a:r>
            <a:r>
              <a:rPr lang="en-US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2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２日（水）</a:t>
            </a:r>
          </a:p>
          <a:p>
            <a:pPr>
              <a:lnSpc>
                <a:spcPts val="2200"/>
              </a:lnSpc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　　　　　　　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いずれかの方法でお申し込みください。応募多数の場合は抽選となります。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2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          　　　① 電話、窓口　  受付時間　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 9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：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00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～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17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：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00</a:t>
            </a:r>
          </a:p>
          <a:p>
            <a:pPr>
              <a:lnSpc>
                <a:spcPts val="22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                               　  抽選後、当選者のみにお電話にてご連絡いたします。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2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  　      　     ② 申込フォーム  右のＱＲコードよりお申し込みください。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2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　　　　　　　　　　　　　　　　　　　 抽選後、当落に関わらずメールにてご連絡します。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endParaRPr lang="ja-JP" altLang="ja-JP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6660FC-CDEF-E4E7-6C36-8747A9592DD9}"/>
              </a:ext>
            </a:extLst>
          </p:cNvPr>
          <p:cNvSpPr txBox="1"/>
          <p:nvPr/>
        </p:nvSpPr>
        <p:spPr>
          <a:xfrm>
            <a:off x="-93465" y="-41606"/>
            <a:ext cx="147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２０２３</a:t>
            </a:r>
            <a:r>
              <a:rPr kumimoji="0" lang="ja-JP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年</a:t>
            </a:r>
          </a:p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（令和５年度）</a:t>
            </a:r>
          </a:p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犢橋公民館</a:t>
            </a:r>
            <a:endParaRPr kumimoji="0" lang="ja-JP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E78B9D-28F1-4D28-A109-8EA1C9F6BE9A}"/>
              </a:ext>
            </a:extLst>
          </p:cNvPr>
          <p:cNvSpPr txBox="1"/>
          <p:nvPr/>
        </p:nvSpPr>
        <p:spPr>
          <a:xfrm>
            <a:off x="5346522" y="6518927"/>
            <a:ext cx="4727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千葉市</a:t>
            </a: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犢橋公民館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Tel.043-259-2958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7177C4D-D957-4D6F-66BC-07784063EA4C}"/>
              </a:ext>
            </a:extLst>
          </p:cNvPr>
          <p:cNvSpPr/>
          <p:nvPr/>
        </p:nvSpPr>
        <p:spPr>
          <a:xfrm>
            <a:off x="8601179" y="5508533"/>
            <a:ext cx="1084620" cy="988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533B227-F46E-5098-4023-9046DC1E5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5867" y="837671"/>
            <a:ext cx="8400926" cy="694806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dist" defTabSz="914400">
              <a:lnSpc>
                <a:spcPts val="4600"/>
              </a:lnSpc>
            </a:pPr>
            <a:r>
              <a:rPr lang="ja-JP" altLang="en-US" sz="44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「</a:t>
            </a:r>
            <a:r>
              <a:rPr lang="ja-JP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お菓子でおせち料理</a:t>
            </a:r>
            <a:r>
              <a:rPr lang="ja-JP" altLang="en-US" sz="44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を作ろう！」</a:t>
            </a:r>
            <a:endParaRPr lang="ja-JP" altLang="ja-JP" sz="3200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6FB010-1812-B524-9B68-A5F0ED8E3435}"/>
              </a:ext>
            </a:extLst>
          </p:cNvPr>
          <p:cNvSpPr txBox="1"/>
          <p:nvPr/>
        </p:nvSpPr>
        <p:spPr>
          <a:xfrm>
            <a:off x="34397" y="1590191"/>
            <a:ext cx="9658016" cy="1046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82575" algn="just">
              <a:lnSpc>
                <a:spcPts val="2500"/>
              </a:lnSpc>
            </a:pPr>
            <a:r>
              <a:rPr lang="ja-JP" altLang="en-US" sz="23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sz="20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お正月に食べるおせち料理の由来や意味を知っていますか？</a:t>
            </a:r>
          </a:p>
          <a:p>
            <a:pPr indent="282575" algn="just">
              <a:lnSpc>
                <a:spcPts val="2500"/>
              </a:lnSpc>
            </a:pPr>
            <a:r>
              <a:rPr lang="ja-JP" altLang="en-US" sz="20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　楽しく学んだあと、おせち料理をお菓子を使って再現して</a:t>
            </a:r>
          </a:p>
          <a:p>
            <a:pPr indent="282575" algn="just">
              <a:lnSpc>
                <a:spcPts val="2500"/>
              </a:lnSpc>
            </a:pPr>
            <a:r>
              <a:rPr lang="ja-JP" altLang="en-US" sz="20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みましょう。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E32A90-FAEC-28A1-E7F0-E06D62F8ADC2}"/>
              </a:ext>
            </a:extLst>
          </p:cNvPr>
          <p:cNvSpPr txBox="1"/>
          <p:nvPr/>
        </p:nvSpPr>
        <p:spPr>
          <a:xfrm>
            <a:off x="2223064" y="81535"/>
            <a:ext cx="6072594" cy="559640"/>
          </a:xfrm>
          <a:prstGeom prst="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spcAft>
                <a:spcPts val="0"/>
              </a:spcAft>
            </a:pP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犢橋公民館</a:t>
            </a: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　１２月の</a:t>
            </a:r>
            <a:r>
              <a:rPr lang="ja-JP" altLang="ja-JP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主催講座</a:t>
            </a: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予告　　　　　</a:t>
            </a:r>
            <a:endParaRPr lang="ja-JP" altLang="ja-JP" sz="2800" kern="100" dirty="0">
              <a:solidFill>
                <a:schemeClr val="bg1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2" descr="おせち料理の無料イラスト | フリーイラスト素材集 ジャパクリップ">
            <a:extLst>
              <a:ext uri="{FF2B5EF4-FFF2-40B4-BE49-F238E27FC236}">
                <a16:creationId xmlns:a16="http://schemas.microsoft.com/office/drawing/2014/main" id="{DC91CC6E-FC48-CD8C-F1F8-50467423C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98" y="1891924"/>
            <a:ext cx="3232013" cy="298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C3BBF4BA-7268-8681-9DD9-2C1534E71F52}"/>
              </a:ext>
            </a:extLst>
          </p:cNvPr>
          <p:cNvSpPr txBox="1"/>
          <p:nvPr/>
        </p:nvSpPr>
        <p:spPr>
          <a:xfrm>
            <a:off x="7754056" y="1700520"/>
            <a:ext cx="2075299" cy="778628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74295" tIns="8890" rIns="74295" bIns="88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28575" algn="ctr">
              <a:lnSpc>
                <a:spcPts val="1500"/>
              </a:lnSpc>
              <a:spcAft>
                <a:spcPts val="0"/>
              </a:spcAft>
            </a:pPr>
            <a:r>
              <a:rPr lang="ja-JP" altLang="en-US" sz="1600" kern="100" dirty="0"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イラストは</a:t>
            </a:r>
          </a:p>
          <a:p>
            <a:pPr indent="28575" algn="ctr">
              <a:lnSpc>
                <a:spcPts val="1500"/>
              </a:lnSpc>
              <a:spcAft>
                <a:spcPts val="0"/>
              </a:spcAft>
            </a:pPr>
            <a:r>
              <a:rPr lang="ja-JP" altLang="en-US" sz="1600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サンプル写真に</a:t>
            </a:r>
          </a:p>
          <a:p>
            <a:pPr indent="28575" algn="ctr">
              <a:lnSpc>
                <a:spcPts val="1500"/>
              </a:lnSpc>
              <a:spcAft>
                <a:spcPts val="0"/>
              </a:spcAft>
            </a:pPr>
            <a:r>
              <a:rPr lang="ja-JP" altLang="en-US" sz="1600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差し替え予定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35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1CA7D9FF-F830-F322-C8CF-773F94623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0" y="2370317"/>
            <a:ext cx="7626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　　時</a:t>
            </a:r>
            <a:r>
              <a:rPr kumimoji="0" lang="ja-JP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kumimoji="0" lang="ja-JP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１２月１０日（日）</a:t>
            </a:r>
            <a:r>
              <a:rPr kumimoji="0" lang="ja-JP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９</a:t>
            </a: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３０～１１</a:t>
            </a: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３０</a:t>
            </a:r>
            <a:endParaRPr kumimoji="0" lang="ja-JP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DD7AD0C-5D5D-6313-5AA0-D71115FB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4" t="-62" r="20320" b="-2"/>
          <a:stretch/>
        </p:blipFill>
        <p:spPr>
          <a:xfrm>
            <a:off x="8742914" y="4665455"/>
            <a:ext cx="1163086" cy="145908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3CF3A49-0D34-C6AA-A903-9020D74C4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658" y="4656989"/>
            <a:ext cx="770474" cy="77744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07A42-796C-FB20-F608-D2AB1DC59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9" t="41036" b="-1"/>
          <a:stretch/>
        </p:blipFill>
        <p:spPr>
          <a:xfrm>
            <a:off x="3851" y="0"/>
            <a:ext cx="1659836" cy="123074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1FBB2EF-1B01-5512-7EA2-3F4871E9C9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819" b="44463"/>
          <a:stretch/>
        </p:blipFill>
        <p:spPr>
          <a:xfrm>
            <a:off x="5057334" y="2557308"/>
            <a:ext cx="4848666" cy="430069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FFD4B43-3A97-69E9-E7B9-A523F37C1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4" y="906622"/>
            <a:ext cx="8467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26CDC4E-5131-B476-09DA-7B6CC7C5A7FE}"/>
              </a:ext>
            </a:extLst>
          </p:cNvPr>
          <p:cNvSpPr txBox="1"/>
          <p:nvPr/>
        </p:nvSpPr>
        <p:spPr>
          <a:xfrm>
            <a:off x="417033" y="2889805"/>
            <a:ext cx="9201088" cy="385195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900"/>
              </a:spcBef>
            </a:pP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場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</a:t>
            </a: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所　 　犢橋公民館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講堂　または　オンライン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(Zoom)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参加</a:t>
            </a:r>
            <a:endParaRPr lang="en-US" altLang="ja-JP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対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  　</a:t>
            </a:r>
            <a:r>
              <a:rPr lang="ja-JP" altLang="ja-JP" b="1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象　　</a:t>
            </a:r>
            <a:r>
              <a:rPr lang="ja-JP" altLang="en-US" b="1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成　人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定　　　 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員　　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20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人（抽選）</a:t>
            </a:r>
            <a:endParaRPr lang="ja-JP" altLang="en-US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参</a:t>
            </a:r>
            <a:r>
              <a:rPr lang="ja-JP" altLang="en-US" sz="17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加</a:t>
            </a:r>
            <a:r>
              <a:rPr lang="ja-JP" altLang="en-US" sz="17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費　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無　　料</a:t>
            </a:r>
            <a:endParaRPr lang="ja-JP" altLang="en-US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持　ち　物　　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飲み物、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350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～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500ml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のペットボトル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(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中味はカラ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)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、</a:t>
            </a:r>
          </a:p>
          <a:p>
            <a:pPr>
              <a:lnSpc>
                <a:spcPts val="2000"/>
              </a:lnSpc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　　　　　　　　フェイスタオル２本、輪ゴム、中履き用の靴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講　 　　師　　</a:t>
            </a:r>
            <a:r>
              <a:rPr lang="ja-JP" altLang="en-US" sz="12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荒井　美穂（</a:t>
            </a:r>
            <a:r>
              <a:rPr lang="zh-TW" altLang="en-US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介護予防運動指導員</a:t>
            </a:r>
            <a:r>
              <a:rPr lang="ja-JP" altLang="en-US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、「さんふらわ～」サークル講師）</a:t>
            </a:r>
            <a:r>
              <a:rPr lang="ja-JP" altLang="en-US" sz="1800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申込方法　 　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受付期間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lang="en-US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１０月１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）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～１</a:t>
            </a:r>
            <a:r>
              <a:rPr lang="en-US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1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月</a:t>
            </a:r>
            <a:r>
              <a:rPr lang="en-US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29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日（水）</a:t>
            </a:r>
          </a:p>
          <a:p>
            <a:pPr>
              <a:lnSpc>
                <a:spcPts val="1800"/>
              </a:lnSpc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　　　　　　　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いずれかの方法でお申し込みください。応募多数の場合は抽選となります。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0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          　　　① 電話、窓口　  受付時間　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 9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：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00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～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17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：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00</a:t>
            </a:r>
          </a:p>
          <a:p>
            <a:pPr>
              <a:lnSpc>
                <a:spcPts val="20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                               　  抽選後、当選者のみにお電話にてご連絡いたします。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0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  　      　     ② 申込フォーム  右のＱＲコードよりお申し込みください。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0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　　　　　　　　　　　　　　　　　　　 抽選後、当落に関わらずメールにてご連絡します。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000"/>
              </a:lnSpc>
              <a:spcBef>
                <a:spcPts val="900"/>
              </a:spcBef>
              <a:spcAft>
                <a:spcPts val="0"/>
              </a:spcAft>
            </a:pPr>
            <a:endParaRPr lang="ja-JP" altLang="ja-JP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6660FC-CDEF-E4E7-6C36-8747A9592DD9}"/>
              </a:ext>
            </a:extLst>
          </p:cNvPr>
          <p:cNvSpPr txBox="1"/>
          <p:nvPr/>
        </p:nvSpPr>
        <p:spPr>
          <a:xfrm>
            <a:off x="-93465" y="-41606"/>
            <a:ext cx="147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２０２３</a:t>
            </a:r>
            <a:r>
              <a:rPr kumimoji="0" lang="ja-JP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年</a:t>
            </a:r>
          </a:p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（令和５年度）</a:t>
            </a:r>
          </a:p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犢橋公民館</a:t>
            </a:r>
            <a:endParaRPr kumimoji="0" lang="ja-JP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E78B9D-28F1-4D28-A109-8EA1C9F6BE9A}"/>
              </a:ext>
            </a:extLst>
          </p:cNvPr>
          <p:cNvSpPr txBox="1"/>
          <p:nvPr/>
        </p:nvSpPr>
        <p:spPr>
          <a:xfrm>
            <a:off x="5346522" y="6518927"/>
            <a:ext cx="4727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千葉市</a:t>
            </a: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犢橋公民館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Tel.043-259-2958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7177C4D-D957-4D6F-66BC-07784063EA4C}"/>
              </a:ext>
            </a:extLst>
          </p:cNvPr>
          <p:cNvSpPr/>
          <p:nvPr/>
        </p:nvSpPr>
        <p:spPr>
          <a:xfrm>
            <a:off x="8601179" y="5508533"/>
            <a:ext cx="1084620" cy="988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6FB010-1812-B524-9B68-A5F0ED8E3435}"/>
              </a:ext>
            </a:extLst>
          </p:cNvPr>
          <p:cNvSpPr txBox="1"/>
          <p:nvPr/>
        </p:nvSpPr>
        <p:spPr>
          <a:xfrm>
            <a:off x="635866" y="1553032"/>
            <a:ext cx="8842936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82575" algn="just">
              <a:lnSpc>
                <a:spcPts val="2600"/>
              </a:lnSpc>
            </a:pPr>
            <a:r>
              <a:rPr lang="ja-JP" altLang="en-US" sz="23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イスに座ったままの体操やストレッチ、ペットボトルやタオルを使った簡単な体操で、身も、心もほぐしてみませんか。</a:t>
            </a:r>
            <a:endParaRPr lang="ja-JP" altLang="en-US" sz="2000" dirty="0">
              <a:ea typeface="UD Digi Kyokasho NK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240851E-FF7C-E410-9164-0C88ED9DA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4" y="757404"/>
            <a:ext cx="838399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dist" defTabSz="914400"/>
            <a:r>
              <a:rPr lang="ja-JP" altLang="en-US" sz="44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「健康体操講座」</a:t>
            </a:r>
            <a:r>
              <a:rPr lang="ja-JP" altLang="en-US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（</a:t>
            </a:r>
            <a:r>
              <a:rPr lang="en-US" altLang="ja-JP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Zoom</a:t>
            </a:r>
            <a:r>
              <a:rPr lang="ja-JP" altLang="en-US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参加も可）</a:t>
            </a:r>
            <a:endParaRPr lang="ja-JP" altLang="ja-JP" sz="4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2">
            <a:extLst>
              <a:ext uri="{FF2B5EF4-FFF2-40B4-BE49-F238E27FC236}">
                <a16:creationId xmlns:a16="http://schemas.microsoft.com/office/drawing/2014/main" id="{D0EC9E71-0A58-DD02-DAFA-1CED95D76419}"/>
              </a:ext>
            </a:extLst>
          </p:cNvPr>
          <p:cNvSpPr txBox="1"/>
          <p:nvPr/>
        </p:nvSpPr>
        <p:spPr>
          <a:xfrm>
            <a:off x="7184670" y="4088085"/>
            <a:ext cx="2075299" cy="23385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74295" tIns="8890" rIns="74295" bIns="88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28575" algn="ctr">
              <a:spcAft>
                <a:spcPts val="0"/>
              </a:spcAft>
            </a:pPr>
            <a:r>
              <a:rPr lang="ja-JP" sz="1600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昨年度の</a:t>
            </a:r>
            <a:r>
              <a:rPr lang="ja-JP" altLang="en-US" sz="1600" kern="100" dirty="0"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講座より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7" name="図 6" descr="屋内, 人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506BE6E2-3F9C-8BA3-B9A4-EDAB6C7CB3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4" t="9788"/>
          <a:stretch/>
        </p:blipFill>
        <p:spPr>
          <a:xfrm>
            <a:off x="6783593" y="2189886"/>
            <a:ext cx="2978467" cy="186794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1116B2-987D-90EE-6173-00300063E0AC}"/>
              </a:ext>
            </a:extLst>
          </p:cNvPr>
          <p:cNvSpPr txBox="1"/>
          <p:nvPr/>
        </p:nvSpPr>
        <p:spPr>
          <a:xfrm>
            <a:off x="2223064" y="81535"/>
            <a:ext cx="6072594" cy="559640"/>
          </a:xfrm>
          <a:prstGeom prst="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spcAft>
                <a:spcPts val="0"/>
              </a:spcAft>
            </a:pP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犢橋公民館</a:t>
            </a: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　１２月の</a:t>
            </a:r>
            <a:r>
              <a:rPr lang="ja-JP" altLang="ja-JP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主催講座</a:t>
            </a: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予告　　　　　</a:t>
            </a:r>
            <a:endParaRPr lang="ja-JP" altLang="ja-JP" sz="2800" kern="100" dirty="0">
              <a:solidFill>
                <a:schemeClr val="bg1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403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1CA7D9FF-F830-F322-C8CF-773F94623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98" y="2557073"/>
            <a:ext cx="7626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　　時</a:t>
            </a:r>
            <a:r>
              <a:rPr kumimoji="0" lang="ja-JP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kumimoji="0" lang="ja-JP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１２月</a:t>
            </a:r>
            <a:r>
              <a:rPr lang="ja-JP" altLang="en-US" sz="3200" b="1" dirty="0">
                <a:solidFill>
                  <a:srgbClr val="FF0000"/>
                </a:solidFill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２３</a:t>
            </a:r>
            <a:r>
              <a:rPr kumimoji="0" lang="ja-JP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日（土）</a:t>
            </a:r>
            <a:r>
              <a:rPr kumimoji="0" lang="ja-JP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１０</a:t>
            </a: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００～１２</a:t>
            </a: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００</a:t>
            </a:r>
            <a:endParaRPr kumimoji="0" lang="ja-JP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DD7AD0C-5D5D-6313-5AA0-D71115FB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4" t="-62" r="20320" b="-2"/>
          <a:stretch/>
        </p:blipFill>
        <p:spPr>
          <a:xfrm>
            <a:off x="8742914" y="4665455"/>
            <a:ext cx="1163086" cy="145908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3CF3A49-0D34-C6AA-A903-9020D74C4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658" y="4656989"/>
            <a:ext cx="770474" cy="77744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07A42-796C-FB20-F608-D2AB1DC59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9" t="41036" b="-1"/>
          <a:stretch/>
        </p:blipFill>
        <p:spPr>
          <a:xfrm>
            <a:off x="3851" y="0"/>
            <a:ext cx="1659836" cy="123074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1FBB2EF-1B01-5512-7EA2-3F4871E9C9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819" b="44463"/>
          <a:stretch/>
        </p:blipFill>
        <p:spPr>
          <a:xfrm>
            <a:off x="5057334" y="2557308"/>
            <a:ext cx="4848666" cy="430069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FFD4B43-3A97-69E9-E7B9-A523F37C1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4" y="906622"/>
            <a:ext cx="8467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26CDC4E-5131-B476-09DA-7B6CC7C5A7FE}"/>
              </a:ext>
            </a:extLst>
          </p:cNvPr>
          <p:cNvSpPr txBox="1"/>
          <p:nvPr/>
        </p:nvSpPr>
        <p:spPr>
          <a:xfrm>
            <a:off x="456790" y="2995822"/>
            <a:ext cx="9201088" cy="402507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900"/>
              </a:spcBef>
            </a:pP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場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</a:t>
            </a: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所　 　犢橋公民館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講堂</a:t>
            </a:r>
            <a:endParaRPr lang="en-US" altLang="ja-JP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対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  　</a:t>
            </a:r>
            <a:r>
              <a:rPr lang="ja-JP" altLang="ja-JP" b="1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象　　</a:t>
            </a:r>
            <a:r>
              <a:rPr lang="ja-JP" altLang="en-US" b="1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どなたでも（小学校４年生以下は保護者同伴）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定　　　 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員　　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３０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人（抽選）</a:t>
            </a:r>
            <a:endParaRPr lang="ja-JP" altLang="en-US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参</a:t>
            </a:r>
            <a:r>
              <a:rPr lang="ja-JP" altLang="en-US" sz="17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加</a:t>
            </a:r>
            <a:r>
              <a:rPr lang="ja-JP" altLang="en-US" sz="17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費　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無　　料</a:t>
            </a:r>
            <a:endParaRPr lang="ja-JP" altLang="en-US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持　ち　物　　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筆記具、飲み物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出　 　　演　　</a:t>
            </a:r>
            <a:r>
              <a:rPr lang="ja-JP" altLang="en-US" sz="12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en-US" altLang="ja-JP" kern="100" dirty="0" err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Kimit</a:t>
            </a:r>
            <a:r>
              <a:rPr lang="ja-JP" altLang="en-US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゛</a:t>
            </a:r>
            <a:r>
              <a:rPr lang="en-US" altLang="ja-JP" kern="100" dirty="0" err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ori</a:t>
            </a:r>
            <a:r>
              <a:rPr lang="ja-JP" altLang="en-US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（</a:t>
            </a:r>
            <a:r>
              <a:rPr lang="ja-JP" altLang="en-US" sz="1400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鳥山　浩子、宮川喜美子</a:t>
            </a:r>
            <a:r>
              <a:rPr lang="ja-JP" altLang="en-US" sz="1800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）</a:t>
            </a:r>
            <a:r>
              <a:rPr lang="ja-JP" altLang="en-US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他公民館利用団体</a:t>
            </a:r>
            <a:r>
              <a:rPr lang="ja-JP" altLang="en-US" sz="1800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申込方法　 　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受付期間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lang="en-US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１０月１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）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～１２月１</a:t>
            </a:r>
            <a:r>
              <a:rPr lang="en-US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3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日（水）</a:t>
            </a:r>
          </a:p>
          <a:p>
            <a:pPr>
              <a:lnSpc>
                <a:spcPts val="2200"/>
              </a:lnSpc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　　　　　　　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いずれかの方法でお申し込みください。応募多数の場合は抽選となります。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2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          　　　① 電話、窓口　  受付時間　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 9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：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00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～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17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：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00</a:t>
            </a:r>
          </a:p>
          <a:p>
            <a:pPr>
              <a:lnSpc>
                <a:spcPts val="22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                               　  抽選後、当選者のみにお電話にてご連絡いたします。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2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  　      　     ② 申込フォーム  右のＱＲコードよりお申し込みください。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2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　　　　　　　　　　　　　　　　　　　 抽選後、当落に関わらずメールにてご連絡します。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endParaRPr lang="ja-JP" altLang="ja-JP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6660FC-CDEF-E4E7-6C36-8747A9592DD9}"/>
              </a:ext>
            </a:extLst>
          </p:cNvPr>
          <p:cNvSpPr txBox="1"/>
          <p:nvPr/>
        </p:nvSpPr>
        <p:spPr>
          <a:xfrm>
            <a:off x="-93465" y="-41606"/>
            <a:ext cx="147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２０２３</a:t>
            </a:r>
            <a:r>
              <a:rPr kumimoji="0" lang="ja-JP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年</a:t>
            </a:r>
          </a:p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（令和５年度）</a:t>
            </a:r>
          </a:p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犢橋公民館</a:t>
            </a:r>
            <a:endParaRPr kumimoji="0" lang="ja-JP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E78B9D-28F1-4D28-A109-8EA1C9F6BE9A}"/>
              </a:ext>
            </a:extLst>
          </p:cNvPr>
          <p:cNvSpPr txBox="1"/>
          <p:nvPr/>
        </p:nvSpPr>
        <p:spPr>
          <a:xfrm>
            <a:off x="5346522" y="6518927"/>
            <a:ext cx="4727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千葉市</a:t>
            </a: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犢橋公民館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Tel.043-259-2958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7177C4D-D957-4D6F-66BC-07784063EA4C}"/>
              </a:ext>
            </a:extLst>
          </p:cNvPr>
          <p:cNvSpPr/>
          <p:nvPr/>
        </p:nvSpPr>
        <p:spPr>
          <a:xfrm>
            <a:off x="8601179" y="5508533"/>
            <a:ext cx="1084620" cy="988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3CD1DE4-B8D7-C97E-2D94-6E63C9C88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124" y="769866"/>
            <a:ext cx="8365876" cy="7838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CC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844083">
              <a:lnSpc>
                <a:spcPts val="2400"/>
              </a:lnSpc>
            </a:pPr>
            <a:r>
              <a:rPr lang="ja-JP" altLang="en-US" sz="2400" dirty="0">
                <a:solidFill>
                  <a:srgbClr val="FF0066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UD Digi Kyokasho NK-B" panose="02020700000000000000" pitchFamily="18" charset="-128"/>
                <a:cs typeface="Times New Roman" panose="02020603050405020304" pitchFamily="18" charset="0"/>
              </a:rPr>
              <a:t>エンジョイ</a:t>
            </a:r>
          </a:p>
          <a:p>
            <a:pPr algn="just" defTabSz="844083">
              <a:lnSpc>
                <a:spcPts val="2400"/>
              </a:lnSpc>
            </a:pPr>
            <a:r>
              <a:rPr lang="ja-JP" altLang="en-US" sz="2400" dirty="0">
                <a:solidFill>
                  <a:srgbClr val="FF0066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UD Digi Kyokasho NK-B" panose="02020700000000000000" pitchFamily="18" charset="-128"/>
                <a:cs typeface="Times New Roman" panose="02020603050405020304" pitchFamily="18" charset="0"/>
              </a:rPr>
              <a:t>　　ミュージック　　</a:t>
            </a:r>
            <a:r>
              <a:rPr lang="ja-JP" altLang="en-US" sz="4400" kern="100" dirty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「クリスマス</a:t>
            </a:r>
            <a:r>
              <a:rPr lang="ja-JP" altLang="ja-JP" sz="4400" kern="100" dirty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コンサート</a:t>
            </a:r>
            <a:r>
              <a:rPr lang="ja-JP" altLang="en-US" sz="4400" kern="100" dirty="0"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」</a:t>
            </a:r>
            <a:endParaRPr lang="ja-JP" altLang="ja-JP" sz="4400" kern="100" dirty="0">
              <a:solidFill>
                <a:srgbClr val="FF0000"/>
              </a:solidFill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6FB010-1812-B524-9B68-A5F0ED8E3435}"/>
              </a:ext>
            </a:extLst>
          </p:cNvPr>
          <p:cNvSpPr txBox="1"/>
          <p:nvPr/>
        </p:nvSpPr>
        <p:spPr>
          <a:xfrm>
            <a:off x="147252" y="1564811"/>
            <a:ext cx="9658016" cy="1046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82575" algn="just">
              <a:lnSpc>
                <a:spcPts val="2500"/>
              </a:lnSpc>
            </a:pPr>
            <a:r>
              <a:rPr lang="ja-JP" altLang="en-US" sz="23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sz="20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犢橋公民館サークルによる発表（第１部）と、４月の「エレクトーンコンサート」で</a:t>
            </a:r>
          </a:p>
          <a:p>
            <a:pPr indent="282575" algn="just">
              <a:lnSpc>
                <a:spcPts val="2500"/>
              </a:lnSpc>
            </a:pPr>
            <a:r>
              <a:rPr lang="ja-JP" altLang="en-US" sz="20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大好評だったスーパーＤＵＯ</a:t>
            </a:r>
            <a:r>
              <a:rPr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ユニット</a:t>
            </a:r>
            <a:r>
              <a:rPr lang="en-US" altLang="ja-JP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:</a:t>
            </a:r>
            <a:r>
              <a:rPr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「</a:t>
            </a:r>
            <a:r>
              <a:rPr lang="en-US" altLang="ja-JP" sz="2000" dirty="0" err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kimit</a:t>
            </a:r>
            <a:r>
              <a:rPr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゛</a:t>
            </a:r>
            <a:r>
              <a:rPr lang="en-US" altLang="ja-JP" sz="2000" dirty="0" err="1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ori</a:t>
            </a:r>
            <a:r>
              <a:rPr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（きみどり）」の演奏（第２部）の</a:t>
            </a:r>
          </a:p>
          <a:p>
            <a:pPr indent="282575" algn="just">
              <a:lnSpc>
                <a:spcPts val="2500"/>
              </a:lnSpc>
            </a:pPr>
            <a:r>
              <a:rPr lang="ja-JP" altLang="en-US" sz="20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２部構成です。いっしょに、楽しいクリスマスをすごしませんか。</a:t>
            </a:r>
            <a:endParaRPr lang="ja-JP" altLang="en-US" sz="2000" dirty="0">
              <a:ea typeface="UD Digi Kyokasho NK-B" panose="020207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26" name="Picture 2" descr="吹奏楽イラスト／無料イラストなら「イラストAC」">
            <a:extLst>
              <a:ext uri="{FF2B5EF4-FFF2-40B4-BE49-F238E27FC236}">
                <a16:creationId xmlns:a16="http://schemas.microsoft.com/office/drawing/2014/main" id="{D27DE5FA-68B4-51EA-22CA-E1017BBA4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643" y="2197225"/>
            <a:ext cx="2895151" cy="120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8B250F4-63E2-8623-9055-84EFF2A35F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63" t="11079" r="9564" b="9224"/>
          <a:stretch/>
        </p:blipFill>
        <p:spPr>
          <a:xfrm>
            <a:off x="7383722" y="3116983"/>
            <a:ext cx="2231742" cy="2073664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5D62592-2AE8-2011-15AB-68DD0D921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15869"/>
          <a:stretch/>
        </p:blipFill>
        <p:spPr bwMode="auto">
          <a:xfrm>
            <a:off x="6215854" y="2610995"/>
            <a:ext cx="1158441" cy="171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AEE310-AF9D-3E1F-5053-22EC2911DC7F}"/>
              </a:ext>
            </a:extLst>
          </p:cNvPr>
          <p:cNvSpPr txBox="1"/>
          <p:nvPr/>
        </p:nvSpPr>
        <p:spPr>
          <a:xfrm>
            <a:off x="2223064" y="81535"/>
            <a:ext cx="6072594" cy="559640"/>
          </a:xfrm>
          <a:prstGeom prst="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spcAft>
                <a:spcPts val="0"/>
              </a:spcAft>
            </a:pP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犢橋公民館</a:t>
            </a: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　１２月の</a:t>
            </a:r>
            <a:r>
              <a:rPr lang="ja-JP" altLang="ja-JP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主催講座</a:t>
            </a: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予告　　　　　</a:t>
            </a:r>
            <a:endParaRPr lang="ja-JP" altLang="ja-JP" sz="2800" kern="100" dirty="0">
              <a:solidFill>
                <a:schemeClr val="bg1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7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2DD7AD0C-5D5D-6313-5AA0-D71115FB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4" t="-62" r="20320" b="-2"/>
          <a:stretch/>
        </p:blipFill>
        <p:spPr>
          <a:xfrm>
            <a:off x="8742914" y="4665455"/>
            <a:ext cx="1163086" cy="145908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3CF3A49-0D34-C6AA-A903-9020D74C4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658" y="4656989"/>
            <a:ext cx="770474" cy="77744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07A42-796C-FB20-F608-D2AB1DC59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9" t="41036" b="-1"/>
          <a:stretch/>
        </p:blipFill>
        <p:spPr>
          <a:xfrm>
            <a:off x="3851" y="0"/>
            <a:ext cx="1659836" cy="123074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1FBB2EF-1B01-5512-7EA2-3F4871E9C9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819" b="44463"/>
          <a:stretch/>
        </p:blipFill>
        <p:spPr>
          <a:xfrm>
            <a:off x="5057334" y="2557308"/>
            <a:ext cx="4848666" cy="430069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FFD4B43-3A97-69E9-E7B9-A523F37C1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4" y="906622"/>
            <a:ext cx="8467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26CDC4E-5131-B476-09DA-7B6CC7C5A7FE}"/>
              </a:ext>
            </a:extLst>
          </p:cNvPr>
          <p:cNvSpPr txBox="1"/>
          <p:nvPr/>
        </p:nvSpPr>
        <p:spPr>
          <a:xfrm>
            <a:off x="456790" y="2995822"/>
            <a:ext cx="9201088" cy="402507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900"/>
              </a:spcBef>
            </a:pP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場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</a:t>
            </a: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所　 　犢橋公民館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会議室</a:t>
            </a:r>
            <a:endParaRPr lang="en-US" altLang="ja-JP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対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  　</a:t>
            </a:r>
            <a:r>
              <a:rPr lang="ja-JP" altLang="ja-JP" b="1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象　　</a:t>
            </a:r>
            <a:r>
              <a:rPr lang="ja-JP" altLang="en-US" b="1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成人</a:t>
            </a: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定　　　 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員　　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１２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人（抽選）</a:t>
            </a:r>
            <a:endParaRPr lang="ja-JP" altLang="en-US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参</a:t>
            </a:r>
            <a:r>
              <a:rPr lang="ja-JP" altLang="en-US" sz="17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加</a:t>
            </a:r>
            <a:r>
              <a:rPr lang="ja-JP" altLang="en-US" sz="17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費　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2,7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００円（器代込）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(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花器持参の場合は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2,000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円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)</a:t>
            </a:r>
            <a:endParaRPr lang="ja-JP" altLang="en-US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持　ち　物　　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はさみ（花切り用）、エプロン、筆記具、飲み物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ja-JP" altLang="en-US" sz="1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講　　　 師　　</a:t>
            </a:r>
            <a:r>
              <a:rPr lang="ja-JP" altLang="en-US" sz="12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sz="1800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小川　初江（「ザ・ローズ」サークル講師）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申込方法　 　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受付期間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lang="en-US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１０月１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）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～１２月１</a:t>
            </a:r>
            <a:r>
              <a:rPr lang="en-US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3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日（水）</a:t>
            </a:r>
          </a:p>
          <a:p>
            <a:pPr>
              <a:lnSpc>
                <a:spcPts val="2200"/>
              </a:lnSpc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　　　　　　　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いずれかの方法でお申し込みください。応募多数の場合は抽選となります。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2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          　　　① 電話、窓口　  受付時間　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 9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：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00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～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17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：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00</a:t>
            </a:r>
          </a:p>
          <a:p>
            <a:pPr>
              <a:lnSpc>
                <a:spcPts val="22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                               　  抽選後、当選者のみにお電話にてご連絡いたします。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2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  　      　     ② 申込フォーム  右のＱＲコードよりお申し込みください。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2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　　　　　　　　　　　　　　　　　　　 抽選後、当落に関わらずメールにてご連絡します。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endParaRPr lang="ja-JP" altLang="ja-JP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6660FC-CDEF-E4E7-6C36-8747A9592DD9}"/>
              </a:ext>
            </a:extLst>
          </p:cNvPr>
          <p:cNvSpPr txBox="1"/>
          <p:nvPr/>
        </p:nvSpPr>
        <p:spPr>
          <a:xfrm>
            <a:off x="-93465" y="-41606"/>
            <a:ext cx="147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２０２３</a:t>
            </a:r>
            <a:r>
              <a:rPr kumimoji="0" lang="ja-JP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年</a:t>
            </a:r>
          </a:p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（令和５年度）</a:t>
            </a:r>
          </a:p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犢橋公民館</a:t>
            </a:r>
            <a:endParaRPr kumimoji="0" lang="ja-JP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E78B9D-28F1-4D28-A109-8EA1C9F6BE9A}"/>
              </a:ext>
            </a:extLst>
          </p:cNvPr>
          <p:cNvSpPr txBox="1"/>
          <p:nvPr/>
        </p:nvSpPr>
        <p:spPr>
          <a:xfrm>
            <a:off x="5346522" y="6518927"/>
            <a:ext cx="4727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千葉市</a:t>
            </a: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犢橋公民館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Tel.043-259-2958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7177C4D-D957-4D6F-66BC-07784063EA4C}"/>
              </a:ext>
            </a:extLst>
          </p:cNvPr>
          <p:cNvSpPr/>
          <p:nvPr/>
        </p:nvSpPr>
        <p:spPr>
          <a:xfrm>
            <a:off x="8601179" y="5508533"/>
            <a:ext cx="1084620" cy="988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6FB010-1812-B524-9B68-A5F0ED8E3435}"/>
              </a:ext>
            </a:extLst>
          </p:cNvPr>
          <p:cNvSpPr txBox="1"/>
          <p:nvPr/>
        </p:nvSpPr>
        <p:spPr>
          <a:xfrm>
            <a:off x="83660" y="1631150"/>
            <a:ext cx="9658016" cy="725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82575" algn="just">
              <a:lnSpc>
                <a:spcPts val="2500"/>
              </a:lnSpc>
            </a:pPr>
            <a:r>
              <a:rPr lang="ja-JP" altLang="en-US" sz="23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sz="20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玄関を現代風にオアシスに挿してアレンジしたお花で飾り、</a:t>
            </a:r>
          </a:p>
          <a:p>
            <a:pPr indent="282575" algn="just">
              <a:lnSpc>
                <a:spcPts val="2500"/>
              </a:lnSpc>
            </a:pPr>
            <a:r>
              <a:rPr lang="ja-JP" altLang="en-US" sz="20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新年を迎えてみませんか？</a:t>
            </a:r>
          </a:p>
        </p:txBody>
      </p:sp>
      <p:pic>
        <p:nvPicPr>
          <p:cNvPr id="4" name="図 3" descr="傘 が含まれている画像&#10;&#10;自動的に生成された説明">
            <a:extLst>
              <a:ext uri="{FF2B5EF4-FFF2-40B4-BE49-F238E27FC236}">
                <a16:creationId xmlns:a16="http://schemas.microsoft.com/office/drawing/2014/main" id="{7F186286-CBC2-5389-8A47-0C50177DB1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9" t="9282" r="8910" b="6480"/>
          <a:stretch/>
        </p:blipFill>
        <p:spPr>
          <a:xfrm rot="5400000">
            <a:off x="6680670" y="2118931"/>
            <a:ext cx="3265879" cy="250040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F30F831-3DF4-F376-0505-9C476BE43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0" y="2370317"/>
            <a:ext cx="7626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　　時</a:t>
            </a:r>
            <a:r>
              <a:rPr kumimoji="0" lang="ja-JP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kumimoji="0" lang="ja-JP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１２月</a:t>
            </a:r>
            <a:r>
              <a:rPr lang="ja-JP" altLang="en-US" sz="3200" b="1" dirty="0">
                <a:solidFill>
                  <a:srgbClr val="FF0000"/>
                </a:solidFill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２７</a:t>
            </a:r>
            <a:r>
              <a:rPr kumimoji="0" lang="ja-JP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日（水）</a:t>
            </a:r>
            <a:r>
              <a:rPr kumimoji="0" lang="ja-JP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１０</a:t>
            </a: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００～１２</a:t>
            </a: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００</a:t>
            </a:r>
            <a:endParaRPr kumimoji="0" lang="ja-JP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テキスト ボックス 2">
            <a:extLst>
              <a:ext uri="{FF2B5EF4-FFF2-40B4-BE49-F238E27FC236}">
                <a16:creationId xmlns:a16="http://schemas.microsoft.com/office/drawing/2014/main" id="{1760CC22-ECC4-9007-B430-77EE68BB6236}"/>
              </a:ext>
            </a:extLst>
          </p:cNvPr>
          <p:cNvSpPr txBox="1"/>
          <p:nvPr/>
        </p:nvSpPr>
        <p:spPr>
          <a:xfrm>
            <a:off x="7481667" y="4684156"/>
            <a:ext cx="1742440" cy="3549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74295" tIns="8890" rIns="74295" bIns="88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28575" algn="ctr">
              <a:spcAft>
                <a:spcPts val="0"/>
              </a:spcAft>
            </a:pPr>
            <a:r>
              <a:rPr lang="ja-JP" sz="16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昨年度の作品例</a:t>
            </a:r>
            <a:endParaRPr lang="ja-JP" sz="1050" kern="100" dirty="0">
              <a:solidFill>
                <a:schemeClr val="bg1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A2A8D39-1332-7C9B-E535-6C772977B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75" y="740085"/>
            <a:ext cx="8383997" cy="105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lnSpc>
                <a:spcPts val="3000"/>
              </a:lnSpc>
            </a:pPr>
            <a:r>
              <a:rPr lang="ja-JP" altLang="ja-JP" sz="3200" kern="10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フラワーアレンジメント</a:t>
            </a:r>
            <a:endParaRPr lang="ja-JP" altLang="ja-JP" sz="3200" kern="100" dirty="0">
              <a:solidFill>
                <a:srgbClr val="FF0000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defTabSz="914400">
              <a:lnSpc>
                <a:spcPts val="4500"/>
              </a:lnSpc>
            </a:pPr>
            <a:r>
              <a:rPr lang="ja-JP" altLang="ja-JP" sz="4000" kern="0" spc="10" dirty="0">
                <a:ln w="9525" cap="flat" cmpd="sng" algn="ctr">
                  <a:solidFill>
                    <a:srgbClr val="FFC0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「お正月の花飾り作り</a:t>
            </a:r>
            <a:r>
              <a:rPr lang="ja-JP" altLang="en-US" sz="4000" kern="0" spc="10" dirty="0">
                <a:ln w="9525" cap="flat" cmpd="sng" algn="ctr">
                  <a:solidFill>
                    <a:srgbClr val="FFC0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を作ろう！</a:t>
            </a:r>
            <a:r>
              <a:rPr lang="ja-JP" altLang="ja-JP" sz="2000" kern="0" spc="10" dirty="0">
                <a:ln w="9525" cap="flat" cmpd="sng" algn="ctr">
                  <a:solidFill>
                    <a:srgbClr val="FFC0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（玄関用）</a:t>
            </a:r>
            <a:r>
              <a:rPr lang="ja-JP" altLang="ja-JP" sz="4000" kern="0" spc="10" dirty="0">
                <a:ln w="9525" cap="flat" cmpd="sng" algn="ctr">
                  <a:solidFill>
                    <a:srgbClr val="FFC0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」</a:t>
            </a:r>
            <a:endParaRPr lang="ja-JP" altLang="ja-JP" sz="40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1E0034-CEB8-FCCF-1FF7-4A053C36BE49}"/>
              </a:ext>
            </a:extLst>
          </p:cNvPr>
          <p:cNvSpPr txBox="1"/>
          <p:nvPr/>
        </p:nvSpPr>
        <p:spPr>
          <a:xfrm>
            <a:off x="2223064" y="81535"/>
            <a:ext cx="6072594" cy="559640"/>
          </a:xfrm>
          <a:prstGeom prst="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spcAft>
                <a:spcPts val="0"/>
              </a:spcAft>
            </a:pP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犢橋公民館</a:t>
            </a: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　１２月の</a:t>
            </a:r>
            <a:r>
              <a:rPr lang="ja-JP" altLang="ja-JP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主催講座</a:t>
            </a: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予告　　　　　</a:t>
            </a:r>
            <a:endParaRPr lang="ja-JP" altLang="ja-JP" sz="2800" kern="100" dirty="0">
              <a:solidFill>
                <a:schemeClr val="bg1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4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1CA7D9FF-F830-F322-C8CF-773F94623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0" y="2370317"/>
            <a:ext cx="76264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　　時</a:t>
            </a:r>
            <a:r>
              <a:rPr kumimoji="0" lang="ja-JP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kumimoji="0" lang="ja-JP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１２月</a:t>
            </a:r>
            <a:r>
              <a:rPr lang="ja-JP" altLang="en-US" sz="3200" b="1" dirty="0">
                <a:solidFill>
                  <a:srgbClr val="FF0000"/>
                </a:solidFill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２７</a:t>
            </a:r>
            <a:r>
              <a:rPr kumimoji="0" lang="ja-JP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日（水）</a:t>
            </a:r>
            <a:r>
              <a:rPr kumimoji="0" lang="ja-JP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１３</a:t>
            </a: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３０～１５</a:t>
            </a:r>
            <a:r>
              <a:rPr kumimoji="0" lang="en-US" altLang="ja-JP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３０</a:t>
            </a:r>
            <a:endParaRPr kumimoji="0" lang="ja-JP" alt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DD7AD0C-5D5D-6313-5AA0-D71115FB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4" t="-62" r="20320" b="-2"/>
          <a:stretch/>
        </p:blipFill>
        <p:spPr>
          <a:xfrm>
            <a:off x="8742914" y="4665455"/>
            <a:ext cx="1163086" cy="145908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3CF3A49-0D34-C6AA-A903-9020D74C4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658" y="4656989"/>
            <a:ext cx="770474" cy="77744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07A42-796C-FB20-F608-D2AB1DC59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9" t="41036" b="-1"/>
          <a:stretch/>
        </p:blipFill>
        <p:spPr>
          <a:xfrm>
            <a:off x="3851" y="0"/>
            <a:ext cx="1659836" cy="123074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1FBB2EF-1B01-5512-7EA2-3F4871E9C9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819" b="44463"/>
          <a:stretch/>
        </p:blipFill>
        <p:spPr>
          <a:xfrm>
            <a:off x="5057334" y="2557308"/>
            <a:ext cx="4848666" cy="430069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FFD4B43-3A97-69E9-E7B9-A523F37C1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4" y="906622"/>
            <a:ext cx="8467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26CDC4E-5131-B476-09DA-7B6CC7C5A7FE}"/>
              </a:ext>
            </a:extLst>
          </p:cNvPr>
          <p:cNvSpPr txBox="1"/>
          <p:nvPr/>
        </p:nvSpPr>
        <p:spPr>
          <a:xfrm>
            <a:off x="417033" y="2889805"/>
            <a:ext cx="9201088" cy="413408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900"/>
              </a:spcBef>
            </a:pP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場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</a:t>
            </a: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所　 　犢橋公民館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講堂</a:t>
            </a:r>
            <a:endParaRPr lang="en-US" altLang="ja-JP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対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  　</a:t>
            </a:r>
            <a:r>
              <a:rPr lang="ja-JP" altLang="ja-JP" b="1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象　　</a:t>
            </a:r>
            <a:r>
              <a:rPr lang="ja-JP" altLang="en-US" b="1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小学３年生～中学生（小学校４年生以下は保護者同伴）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定　　　 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員　　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10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人（抽選）</a:t>
            </a:r>
            <a:endParaRPr lang="ja-JP" altLang="en-US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参</a:t>
            </a:r>
            <a:r>
              <a:rPr lang="ja-JP" altLang="en-US" sz="17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加</a:t>
            </a:r>
            <a:r>
              <a:rPr lang="ja-JP" altLang="en-US" sz="17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費　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 無　　料</a:t>
            </a:r>
            <a:endParaRPr lang="ja-JP" altLang="en-US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ja-JP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持　ち　物　　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習字道具一式、新聞紙１０枚程度、お手本（あれば）、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　　　　　　　 書き初め用紙（１０枚以上）、書き初め用の下敷き、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　　　　　　　 筆記具、飲み物、</a:t>
            </a:r>
          </a:p>
          <a:p>
            <a:pPr>
              <a:lnSpc>
                <a:spcPts val="2000"/>
              </a:lnSpc>
              <a:spcAft>
                <a:spcPts val="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講　 　　師　　</a:t>
            </a:r>
            <a:r>
              <a:rPr lang="ja-JP" altLang="en-US" sz="1200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柳澤　民子（紫香）　（「墨心会」サークル講師）</a:t>
            </a:r>
            <a:r>
              <a:rPr lang="ja-JP" altLang="en-US" sz="1800" kern="1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申込方法　 　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受付期間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lang="en-US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１０月１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）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～１２月１</a:t>
            </a:r>
            <a:r>
              <a:rPr lang="en-US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3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日（水）</a:t>
            </a:r>
          </a:p>
          <a:p>
            <a:pPr>
              <a:lnSpc>
                <a:spcPts val="1800"/>
              </a:lnSpc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　　　　　　　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いずれかの方法でお申し込みください。応募多数の場合は抽選となります。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0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          　　　① 電話、窓口　  受付時間　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 9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：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00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～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17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：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00</a:t>
            </a:r>
          </a:p>
          <a:p>
            <a:pPr>
              <a:lnSpc>
                <a:spcPts val="20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                               　  抽選後、当選者のみにお電話にてご連絡いたします。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0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  　      　     ② 申込フォーム  右のＱＲコードよりお申し込みください。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0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　　　　　　　　　　　　　　　　　　　 抽選後、当落に関わらずメールにてご連絡します。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000"/>
              </a:lnSpc>
              <a:spcBef>
                <a:spcPts val="900"/>
              </a:spcBef>
              <a:spcAft>
                <a:spcPts val="0"/>
              </a:spcAft>
            </a:pPr>
            <a:endParaRPr lang="ja-JP" altLang="ja-JP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6660FC-CDEF-E4E7-6C36-8747A9592DD9}"/>
              </a:ext>
            </a:extLst>
          </p:cNvPr>
          <p:cNvSpPr txBox="1"/>
          <p:nvPr/>
        </p:nvSpPr>
        <p:spPr>
          <a:xfrm>
            <a:off x="-93465" y="-41606"/>
            <a:ext cx="147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２０２３</a:t>
            </a:r>
            <a:r>
              <a:rPr kumimoji="0" lang="ja-JP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年</a:t>
            </a:r>
          </a:p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（令和５年度）</a:t>
            </a:r>
          </a:p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犢橋公民館</a:t>
            </a:r>
            <a:endParaRPr kumimoji="0" lang="ja-JP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E78B9D-28F1-4D28-A109-8EA1C9F6BE9A}"/>
              </a:ext>
            </a:extLst>
          </p:cNvPr>
          <p:cNvSpPr txBox="1"/>
          <p:nvPr/>
        </p:nvSpPr>
        <p:spPr>
          <a:xfrm>
            <a:off x="5346522" y="6518927"/>
            <a:ext cx="4727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千葉市</a:t>
            </a: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犢橋公民館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Tel.043-259-2958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7177C4D-D957-4D6F-66BC-07784063EA4C}"/>
              </a:ext>
            </a:extLst>
          </p:cNvPr>
          <p:cNvSpPr/>
          <p:nvPr/>
        </p:nvSpPr>
        <p:spPr>
          <a:xfrm>
            <a:off x="8601179" y="5508533"/>
            <a:ext cx="1084620" cy="988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6FB010-1812-B524-9B68-A5F0ED8E3435}"/>
              </a:ext>
            </a:extLst>
          </p:cNvPr>
          <p:cNvSpPr txBox="1"/>
          <p:nvPr/>
        </p:nvSpPr>
        <p:spPr>
          <a:xfrm>
            <a:off x="188569" y="1484253"/>
            <a:ext cx="9658016" cy="951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82575" algn="just">
              <a:lnSpc>
                <a:spcPts val="2200"/>
              </a:lnSpc>
            </a:pPr>
            <a:r>
              <a:rPr lang="ja-JP" altLang="en-US" sz="23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　年中行事として、書き初めの練習と清書を行ってみませんか。</a:t>
            </a:r>
          </a:p>
          <a:p>
            <a:pPr indent="282575" algn="just">
              <a:lnSpc>
                <a:spcPts val="2200"/>
              </a:lnSpc>
            </a:pPr>
            <a:r>
              <a:rPr lang="ja-JP" altLang="en-US" sz="2300" dirty="0">
                <a:ea typeface="UD Digi Kyokasho NK-B" panose="02020700000000000000" pitchFamily="18" charset="-128"/>
                <a:cs typeface="Times New Roman" panose="02020603050405020304" pitchFamily="18" charset="0"/>
              </a:rPr>
              <a:t>　書道の先生がアドバイスしてくれます。題材は、教科書のものでも、千葉県書き初め展のものでも、どちらでもかまいません。</a:t>
            </a:r>
            <a:endParaRPr lang="ja-JP" altLang="en-US" sz="2000" dirty="0">
              <a:ea typeface="UD Digi Kyokasho NK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240851E-FF7C-E410-9164-0C88ED9DA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4" y="757404"/>
            <a:ext cx="838399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ja-JP" altLang="en-US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冬休み　　</a:t>
            </a:r>
            <a:r>
              <a:rPr lang="ja-JP" altLang="en-US" sz="44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「</a:t>
            </a:r>
            <a:r>
              <a:rPr lang="ja-JP" altLang="ja-JP" sz="44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書き初め</a:t>
            </a:r>
            <a:r>
              <a:rPr lang="ja-JP" altLang="en-US" sz="44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7030A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講座」</a:t>
            </a:r>
            <a:r>
              <a:rPr lang="ja-JP" altLang="en-US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endParaRPr lang="ja-JP" altLang="ja-JP" sz="4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4" name="図 3" descr="テーブル, 屋内, ケーキ, 座る が含まれている画像&#10;&#10;自動的に生成された説明">
            <a:extLst>
              <a:ext uri="{FF2B5EF4-FFF2-40B4-BE49-F238E27FC236}">
                <a16:creationId xmlns:a16="http://schemas.microsoft.com/office/drawing/2014/main" id="{AE13700B-3F70-6868-4CAC-7CF475D266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51" t="7916" r="19402" b="23154"/>
          <a:stretch/>
        </p:blipFill>
        <p:spPr>
          <a:xfrm>
            <a:off x="7191067" y="2202120"/>
            <a:ext cx="2324613" cy="2684347"/>
          </a:xfrm>
          <a:prstGeom prst="rect">
            <a:avLst/>
          </a:prstGeom>
        </p:spPr>
      </p:pic>
      <p:sp>
        <p:nvSpPr>
          <p:cNvPr id="9" name="テキスト ボックス 2">
            <a:extLst>
              <a:ext uri="{FF2B5EF4-FFF2-40B4-BE49-F238E27FC236}">
                <a16:creationId xmlns:a16="http://schemas.microsoft.com/office/drawing/2014/main" id="{D0EC9E71-0A58-DD02-DAFA-1CED95D76419}"/>
              </a:ext>
            </a:extLst>
          </p:cNvPr>
          <p:cNvSpPr txBox="1"/>
          <p:nvPr/>
        </p:nvSpPr>
        <p:spPr>
          <a:xfrm>
            <a:off x="7298646" y="4960566"/>
            <a:ext cx="2075299" cy="23385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74295" tIns="8890" rIns="74295" bIns="88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28575" algn="ctr">
              <a:spcAft>
                <a:spcPts val="0"/>
              </a:spcAft>
            </a:pPr>
            <a:r>
              <a:rPr lang="ja-JP" sz="1600" kern="100" dirty="0">
                <a:effectLst/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昨年度の</a:t>
            </a:r>
            <a:r>
              <a:rPr lang="ja-JP" altLang="en-US" sz="1600" kern="100" dirty="0"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講座より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601B376-388B-08CC-7BCF-C8D9B5015779}"/>
              </a:ext>
            </a:extLst>
          </p:cNvPr>
          <p:cNvSpPr txBox="1"/>
          <p:nvPr/>
        </p:nvSpPr>
        <p:spPr>
          <a:xfrm>
            <a:off x="2223064" y="81535"/>
            <a:ext cx="6072594" cy="559640"/>
          </a:xfrm>
          <a:prstGeom prst="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spcAft>
                <a:spcPts val="0"/>
              </a:spcAft>
            </a:pP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犢橋公民館</a:t>
            </a: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　１２月の</a:t>
            </a:r>
            <a:r>
              <a:rPr lang="ja-JP" altLang="ja-JP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主催講座</a:t>
            </a: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予告　　　　　</a:t>
            </a:r>
            <a:endParaRPr lang="ja-JP" altLang="ja-JP" sz="2800" kern="100" dirty="0">
              <a:solidFill>
                <a:schemeClr val="bg1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90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2DD7AD0C-5D5D-6313-5AA0-D71115FB7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4" t="-62" r="20320" b="-2"/>
          <a:stretch/>
        </p:blipFill>
        <p:spPr>
          <a:xfrm>
            <a:off x="8742914" y="4665455"/>
            <a:ext cx="1163086" cy="145908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3CF3A49-0D34-C6AA-A903-9020D74C4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658" y="4656989"/>
            <a:ext cx="770474" cy="77744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07A42-796C-FB20-F608-D2AB1DC59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9" t="41036" b="-1"/>
          <a:stretch/>
        </p:blipFill>
        <p:spPr>
          <a:xfrm>
            <a:off x="3851" y="0"/>
            <a:ext cx="1659836" cy="123074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1FBB2EF-1B01-5512-7EA2-3F4871E9C9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819" b="44463"/>
          <a:stretch/>
        </p:blipFill>
        <p:spPr>
          <a:xfrm>
            <a:off x="5057334" y="2557308"/>
            <a:ext cx="4848666" cy="430069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FFD4B43-3A97-69E9-E7B9-A523F37C1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4" y="906622"/>
            <a:ext cx="8467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26CDC4E-5131-B476-09DA-7B6CC7C5A7FE}"/>
              </a:ext>
            </a:extLst>
          </p:cNvPr>
          <p:cNvSpPr txBox="1"/>
          <p:nvPr/>
        </p:nvSpPr>
        <p:spPr>
          <a:xfrm>
            <a:off x="312196" y="4799426"/>
            <a:ext cx="9201088" cy="205658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申込方法　 　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受付期間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lang="en-US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９月１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日（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金</a:t>
            </a:r>
            <a:r>
              <a:rPr lang="ja-JP" altLang="ja-JP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）</a:t>
            </a:r>
            <a:r>
              <a:rPr lang="ja-JP" altLang="en-US" kern="100" dirty="0">
                <a:solidFill>
                  <a:srgbClr val="FF0000"/>
                </a:solidFill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～１０月３１日（火）</a:t>
            </a:r>
          </a:p>
          <a:p>
            <a:pPr>
              <a:lnSpc>
                <a:spcPts val="1800"/>
              </a:lnSpc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　　　　　　　　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いずれかの方法でお申し込みください。応募多数の場合は抽選となります。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0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          　　　① 電話、窓口　  受付時間　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 9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：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00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～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17</a:t>
            </a: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：</a:t>
            </a:r>
            <a:r>
              <a:rPr lang="en-US" altLang="ja-JP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00</a:t>
            </a:r>
          </a:p>
          <a:p>
            <a:pPr>
              <a:lnSpc>
                <a:spcPts val="20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                               　  抽選後、当選者のみにお電話にてご連絡いたします。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0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  　      　     ② 申込フォーム  右のＱＲコードよりお申し込みください。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000"/>
              </a:lnSpc>
            </a:pPr>
            <a:r>
              <a:rPr lang="ja-JP" altLang="en-US" b="1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Calibri"/>
              </a:rPr>
              <a:t>　　　　　　　　　　　　　　　　　　　　　　 抽選後、当落に関わらずメールにてご連絡します。</a:t>
            </a:r>
            <a:endParaRPr lang="en-US" altLang="ja-JP" b="1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Calibri"/>
            </a:endParaRPr>
          </a:p>
          <a:p>
            <a:pPr>
              <a:lnSpc>
                <a:spcPts val="2000"/>
              </a:lnSpc>
              <a:spcBef>
                <a:spcPts val="900"/>
              </a:spcBef>
              <a:spcAft>
                <a:spcPts val="0"/>
              </a:spcAft>
            </a:pPr>
            <a:endParaRPr lang="ja-JP" altLang="ja-JP" kern="100" dirty="0">
              <a:effectLst>
                <a:outerShdw dist="50800" dir="2700000" algn="tl" rotWithShape="0">
                  <a:schemeClr val="bg1"/>
                </a:outerShdw>
              </a:effectLst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6660FC-CDEF-E4E7-6C36-8747A9592DD9}"/>
              </a:ext>
            </a:extLst>
          </p:cNvPr>
          <p:cNvSpPr txBox="1"/>
          <p:nvPr/>
        </p:nvSpPr>
        <p:spPr>
          <a:xfrm>
            <a:off x="-93465" y="-41606"/>
            <a:ext cx="1471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２０２３</a:t>
            </a:r>
            <a:r>
              <a:rPr kumimoji="0" lang="ja-JP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年</a:t>
            </a:r>
          </a:p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（令和５年度）</a:t>
            </a:r>
          </a:p>
          <a:p>
            <a:pPr marL="0" marR="0" lvl="0" indent="571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E78B9D-28F1-4D28-A109-8EA1C9F6BE9A}"/>
              </a:ext>
            </a:extLst>
          </p:cNvPr>
          <p:cNvSpPr txBox="1"/>
          <p:nvPr/>
        </p:nvSpPr>
        <p:spPr>
          <a:xfrm>
            <a:off x="5346522" y="6518927"/>
            <a:ext cx="4727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千葉市</a:t>
            </a:r>
            <a:r>
              <a:rPr lang="zh-TW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犢橋公民館</a:t>
            </a:r>
            <a:r>
              <a:rPr lang="ja-JP" altLang="en-US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en-US" altLang="ja-JP" kern="100" dirty="0">
                <a:effectLst>
                  <a:outerShdw dist="50800" dir="2700000" algn="tl" rotWithShape="0">
                    <a:schemeClr val="bg1"/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Tel.043-259-2958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7177C4D-D957-4D6F-66BC-07784063EA4C}"/>
              </a:ext>
            </a:extLst>
          </p:cNvPr>
          <p:cNvSpPr/>
          <p:nvPr/>
        </p:nvSpPr>
        <p:spPr>
          <a:xfrm>
            <a:off x="8601179" y="5508533"/>
            <a:ext cx="1084620" cy="988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E32A90-FAEC-28A1-E7F0-E06D62F8ADC2}"/>
              </a:ext>
            </a:extLst>
          </p:cNvPr>
          <p:cNvSpPr txBox="1"/>
          <p:nvPr/>
        </p:nvSpPr>
        <p:spPr>
          <a:xfrm>
            <a:off x="2223064" y="81535"/>
            <a:ext cx="6072594" cy="55964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spcAft>
                <a:spcPts val="0"/>
              </a:spcAft>
            </a:pP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sz="2800" kern="100" dirty="0">
                <a:solidFill>
                  <a:schemeClr val="bg1"/>
                </a:solidFill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３</a:t>
            </a:r>
            <a:r>
              <a:rPr lang="ja-JP" altLang="ja-JP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館</a:t>
            </a: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合同</a:t>
            </a:r>
            <a:r>
              <a:rPr lang="ja-JP" altLang="ja-JP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講座</a:t>
            </a:r>
            <a:r>
              <a:rPr lang="ja-JP" altLang="en-US" sz="2800" kern="100" dirty="0">
                <a:solidFill>
                  <a:schemeClr val="bg1"/>
                </a:solidFill>
                <a:effectLst/>
                <a:latin typeface="游明朝" panose="02020400000000000000" pitchFamily="18" charset="-128"/>
                <a:ea typeface="UD Digi Kyokasho NK-B" panose="02020700000000000000" pitchFamily="18" charset="-128"/>
                <a:cs typeface="Times New Roman" panose="02020603050405020304" pitchFamily="18" charset="0"/>
              </a:rPr>
              <a:t>予告　　　　　</a:t>
            </a:r>
            <a:endParaRPr lang="ja-JP" altLang="ja-JP" sz="2800" kern="100" dirty="0">
              <a:solidFill>
                <a:schemeClr val="bg1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240851E-FF7C-E410-9164-0C88ED9DA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4" y="758321"/>
            <a:ext cx="838399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ja-JP" altLang="en-US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sz="44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「</a:t>
            </a:r>
            <a:r>
              <a:rPr lang="en-US" altLang="ja-JP" sz="44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Zoom</a:t>
            </a:r>
            <a:r>
              <a:rPr lang="ja-JP" altLang="en-US" sz="44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游明朝" panose="020204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で挑戦してみよう！」</a:t>
            </a:r>
            <a:r>
              <a:rPr lang="ja-JP" altLang="en-US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　</a:t>
            </a:r>
            <a:endParaRPr lang="ja-JP" altLang="ja-JP" sz="4400" kern="100" dirty="0">
              <a:solidFill>
                <a:srgbClr val="00B0F0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9" name="表 10">
            <a:extLst>
              <a:ext uri="{FF2B5EF4-FFF2-40B4-BE49-F238E27FC236}">
                <a16:creationId xmlns:a16="http://schemas.microsoft.com/office/drawing/2014/main" id="{AC616037-0DE4-CDCE-A239-A8E011989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282948"/>
              </p:ext>
            </p:extLst>
          </p:nvPr>
        </p:nvGraphicFramePr>
        <p:xfrm>
          <a:off x="392716" y="1544596"/>
          <a:ext cx="9120568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026">
                  <a:extLst>
                    <a:ext uri="{9D8B030D-6E8A-4147-A177-3AD203B41FA5}">
                      <a16:colId xmlns:a16="http://schemas.microsoft.com/office/drawing/2014/main" val="3946178732"/>
                    </a:ext>
                  </a:extLst>
                </a:gridCol>
                <a:gridCol w="2641158">
                  <a:extLst>
                    <a:ext uri="{9D8B030D-6E8A-4147-A177-3AD203B41FA5}">
                      <a16:colId xmlns:a16="http://schemas.microsoft.com/office/drawing/2014/main" val="2290980000"/>
                    </a:ext>
                  </a:extLst>
                </a:gridCol>
                <a:gridCol w="2625715">
                  <a:extLst>
                    <a:ext uri="{9D8B030D-6E8A-4147-A177-3AD203B41FA5}">
                      <a16:colId xmlns:a16="http://schemas.microsoft.com/office/drawing/2014/main" val="3427850805"/>
                    </a:ext>
                  </a:extLst>
                </a:gridCol>
                <a:gridCol w="2501669">
                  <a:extLst>
                    <a:ext uri="{9D8B030D-6E8A-4147-A177-3AD203B41FA5}">
                      <a16:colId xmlns:a16="http://schemas.microsoft.com/office/drawing/2014/main" val="872579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11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月</a:t>
                      </a:r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5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日</a:t>
                      </a:r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日</a:t>
                      </a:r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)</a:t>
                      </a:r>
                      <a:endParaRPr kumimoji="1" lang="ja-JP" altLang="en-US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11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月</a:t>
                      </a:r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23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日</a:t>
                      </a:r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木</a:t>
                      </a:r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)</a:t>
                      </a:r>
                      <a:endParaRPr kumimoji="1" lang="ja-JP" altLang="en-US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12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月</a:t>
                      </a:r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10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日</a:t>
                      </a:r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日</a:t>
                      </a:r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)</a:t>
                      </a:r>
                      <a:endParaRPr kumimoji="1" lang="ja-JP" altLang="en-US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199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Zoom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体験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Zoom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で寄席</a:t>
                      </a:r>
                      <a:endParaRPr kumimoji="1" lang="en-US" altLang="ja-JP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Zoom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で健康体操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61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対　　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成人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成人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成人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34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定　　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１０人</a:t>
                      </a:r>
                      <a:r>
                        <a:rPr lang="ja-JP" altLang="ja-JP" kern="100" dirty="0">
                          <a:effectLst>
                            <a:outerShdw dist="50800" dir="2700000" algn="tl" rotWithShape="0">
                              <a:schemeClr val="bg1"/>
                            </a:outerShdw>
                          </a:effectLst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  <a:cs typeface="Times New Roman" panose="02020603050405020304" pitchFamily="18" charset="0"/>
                        </a:rPr>
                        <a:t>（抽選）</a:t>
                      </a:r>
                      <a:endParaRPr kumimoji="1" lang="ja-JP" altLang="en-US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会場 １０人</a:t>
                      </a:r>
                      <a:r>
                        <a:rPr lang="ja-JP" altLang="ja-JP" kern="100" dirty="0">
                          <a:effectLst>
                            <a:outerShdw dist="50800" dir="2700000" algn="tl" rotWithShape="0">
                              <a:schemeClr val="bg1"/>
                            </a:outerShdw>
                          </a:effectLst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  <a:cs typeface="Times New Roman" panose="02020603050405020304" pitchFamily="18" charset="0"/>
                        </a:rPr>
                        <a:t>（抽選）</a:t>
                      </a:r>
                      <a:endParaRPr kumimoji="1" lang="ja-JP" altLang="en-US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Zoom 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２０人</a:t>
                      </a:r>
                      <a:r>
                        <a:rPr lang="ja-JP" altLang="ja-JP" kern="100" dirty="0">
                          <a:effectLst>
                            <a:outerShdw dist="50800" dir="2700000" algn="tl" rotWithShape="0">
                              <a:schemeClr val="bg1"/>
                            </a:outerShdw>
                          </a:effectLst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  <a:cs typeface="Times New Roman" panose="02020603050405020304" pitchFamily="18" charset="0"/>
                        </a:rPr>
                        <a:t>（抽選）</a:t>
                      </a:r>
                      <a:endParaRPr kumimoji="1" lang="ja-JP" altLang="en-US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会場 １０人</a:t>
                      </a:r>
                      <a:r>
                        <a:rPr lang="ja-JP" altLang="ja-JP" kern="100" dirty="0">
                          <a:effectLst>
                            <a:outerShdw dist="50800" dir="2700000" algn="tl" rotWithShape="0">
                              <a:schemeClr val="bg1"/>
                            </a:outerShdw>
                          </a:effectLst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  <a:cs typeface="Times New Roman" panose="02020603050405020304" pitchFamily="18" charset="0"/>
                        </a:rPr>
                        <a:t>（抽選）</a:t>
                      </a:r>
                      <a:endParaRPr lang="ja-JP" altLang="en-US" kern="100" dirty="0">
                        <a:effectLst>
                          <a:outerShdw dist="50800" dir="2700000" algn="tl" rotWithShape="0">
                            <a:schemeClr val="bg1"/>
                          </a:outerShdw>
                        </a:effectLst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Zoom 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２０人</a:t>
                      </a:r>
                      <a:r>
                        <a:rPr lang="ja-JP" altLang="ja-JP" kern="100" dirty="0">
                          <a:effectLst>
                            <a:outerShdw dist="50800" dir="2700000" algn="tl" rotWithShape="0">
                              <a:schemeClr val="bg1"/>
                            </a:outerShdw>
                          </a:effectLst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  <a:cs typeface="Times New Roman" panose="02020603050405020304" pitchFamily="18" charset="0"/>
                        </a:rPr>
                        <a:t>（抽選）</a:t>
                      </a:r>
                      <a:endParaRPr lang="ja-JP" altLang="en-US" kern="100" dirty="0">
                        <a:effectLst>
                          <a:outerShdw dist="50800" dir="2700000" algn="tl" rotWithShape="0">
                            <a:schemeClr val="bg1"/>
                          </a:outerShdw>
                        </a:effectLst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323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参加費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991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持ち物等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Zoom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ができるＩＣ</a:t>
                      </a:r>
                      <a:r>
                        <a:rPr kumimoji="1" lang="en-US" altLang="ja-JP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T</a:t>
                      </a:r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機器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タオル２枚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049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会　　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こてはし台公民館講堂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花見川公民館講堂</a:t>
                      </a:r>
                    </a:p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または、オンライン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犢橋公民館講堂</a:t>
                      </a:r>
                    </a:p>
                    <a:p>
                      <a:pPr algn="ctr"/>
                      <a:r>
                        <a:rPr kumimoji="1" lang="ja-JP" altLang="en-US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または、オンライン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92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783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2781</TotalTime>
  <Words>1345</Words>
  <Application>Microsoft Office PowerPoint</Application>
  <PresentationFormat>A4 210 x 297 mm</PresentationFormat>
  <Paragraphs>154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3" baseType="lpstr">
      <vt:lpstr>ＭＳ Ｐゴシック</vt:lpstr>
      <vt:lpstr>UD デジタル 教科書体 NK-B</vt:lpstr>
      <vt:lpstr>游明朝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外で作業中です  ご用の際は● ● お声かけ● ● ください● ●</dc:title>
  <dc:creator>古市　直彦（公民館）</dc:creator>
  <cp:lastModifiedBy>古市　直彦（公民館）</cp:lastModifiedBy>
  <cp:revision>93</cp:revision>
  <cp:lastPrinted>2023-08-03T05:36:35Z</cp:lastPrinted>
  <dcterms:created xsi:type="dcterms:W3CDTF">2022-05-08T00:18:36Z</dcterms:created>
  <dcterms:modified xsi:type="dcterms:W3CDTF">2023-08-03T05:54:46Z</dcterms:modified>
</cp:coreProperties>
</file>