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559675" cy="10691813"/>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38" autoAdjust="0"/>
    <p:restoredTop sz="94660"/>
  </p:normalViewPr>
  <p:slideViewPr>
    <p:cSldViewPr snapToGrid="0">
      <p:cViewPr>
        <p:scale>
          <a:sx n="100" d="100"/>
          <a:sy n="100" d="100"/>
        </p:scale>
        <p:origin x="1188" y="-3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1328678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1394923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124271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1595061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141374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384927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3600543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7132323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23097340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3520109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2A860AC-5B0B-4B5F-8B13-3A443E317F42}" type="datetimeFigureOut">
              <a:rPr kumimoji="1" lang="ja-JP" altLang="en-US" smtClean="0"/>
              <a:t>2024/9/4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3494105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2A860AC-5B0B-4B5F-8B13-3A443E317F42}" type="datetimeFigureOut">
              <a:rPr kumimoji="1" lang="ja-JP" altLang="en-US" smtClean="0"/>
              <a:t>2024/9/4</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A1109E3-7E11-48F0-9D12-3C394E800D69}" type="slidenum">
              <a:rPr kumimoji="1" lang="ja-JP" altLang="en-US" smtClean="0"/>
              <a:t>‹#›</a:t>
            </a:fld>
            <a:endParaRPr kumimoji="1" lang="ja-JP" altLang="en-US"/>
          </a:p>
        </p:txBody>
      </p:sp>
    </p:spTree>
    <p:extLst>
      <p:ext uri="{BB962C8B-B14F-4D97-AF65-F5344CB8AC3E}">
        <p14:creationId xmlns:p14="http://schemas.microsoft.com/office/powerpoint/2010/main" val="933517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四角形: 角を丸くする 10">
            <a:extLst>
              <a:ext uri="{FF2B5EF4-FFF2-40B4-BE49-F238E27FC236}">
                <a16:creationId xmlns:a16="http://schemas.microsoft.com/office/drawing/2014/main" id="{7FE18740-6373-44AF-B6C7-4E5376ADA3CD}"/>
              </a:ext>
            </a:extLst>
          </p:cNvPr>
          <p:cNvSpPr/>
          <p:nvPr/>
        </p:nvSpPr>
        <p:spPr>
          <a:xfrm>
            <a:off x="870220" y="3233833"/>
            <a:ext cx="2566718" cy="2632736"/>
          </a:xfrm>
          <a:prstGeom prst="roundRect">
            <a:avLst>
              <a:gd name="adj" fmla="val 3802"/>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1005B723-7FBB-4AC3-BE68-A5656B69F5EA}"/>
              </a:ext>
            </a:extLst>
          </p:cNvPr>
          <p:cNvSpPr txBox="1"/>
          <p:nvPr/>
        </p:nvSpPr>
        <p:spPr>
          <a:xfrm>
            <a:off x="663845" y="7716985"/>
            <a:ext cx="4222631" cy="830997"/>
          </a:xfrm>
          <a:prstGeom prst="rect">
            <a:avLst/>
          </a:prstGeom>
          <a:noFill/>
        </p:spPr>
        <p:txBody>
          <a:bodyPr wrap="none" rtlCol="0">
            <a:spAutoFit/>
          </a:bodyPr>
          <a:lstStyle/>
          <a:p>
            <a:r>
              <a:rPr kumimoji="1" lang="ja-JP" altLang="en-US" sz="1200" dirty="0">
                <a:latin typeface="ＤＦＧ平成明朝体W9" panose="02020900010101010101" pitchFamily="18" charset="-128"/>
                <a:ea typeface="ＤＦＧ平成明朝体W9" panose="02020900010101010101" pitchFamily="18" charset="-128"/>
              </a:rPr>
              <a:t>会場：新宿公民館　</a:t>
            </a:r>
            <a:endParaRPr kumimoji="1" lang="en-US" altLang="ja-JP" sz="1200" dirty="0">
              <a:latin typeface="ＤＦＧ平成明朝体W9" panose="02020900010101010101" pitchFamily="18" charset="-128"/>
              <a:ea typeface="ＤＦＧ平成明朝体W9" panose="02020900010101010101" pitchFamily="18" charset="-128"/>
            </a:endParaRPr>
          </a:p>
          <a:p>
            <a:r>
              <a:rPr kumimoji="1" lang="ja-JP" altLang="en-US" sz="1200" dirty="0">
                <a:latin typeface="ＤＦＧ平成明朝体W9" panose="02020900010101010101" pitchFamily="18" charset="-128"/>
                <a:ea typeface="ＤＦＧ平成明朝体W9" panose="02020900010101010101" pitchFamily="18" charset="-128"/>
              </a:rPr>
              <a:t>参加費：無料</a:t>
            </a:r>
            <a:endParaRPr kumimoji="1" lang="en-US" altLang="ja-JP" sz="1200" dirty="0">
              <a:latin typeface="ＤＦＧ平成明朝体W9" panose="02020900010101010101" pitchFamily="18" charset="-128"/>
              <a:ea typeface="ＤＦＧ平成明朝体W9" panose="02020900010101010101" pitchFamily="18" charset="-128"/>
            </a:endParaRPr>
          </a:p>
          <a:p>
            <a:r>
              <a:rPr kumimoji="1" lang="ja-JP" altLang="en-US" sz="1200" dirty="0">
                <a:latin typeface="ＤＦＧ平成明朝体W9" panose="02020900010101010101" pitchFamily="18" charset="-128"/>
                <a:ea typeface="ＤＦＧ平成明朝体W9" panose="02020900010101010101" pitchFamily="18" charset="-128"/>
              </a:rPr>
              <a:t>定員：</a:t>
            </a:r>
            <a:r>
              <a:rPr kumimoji="1" lang="en-US" altLang="ja-JP" sz="1200" dirty="0">
                <a:latin typeface="ＤＦＧ平成明朝体W9" panose="02020900010101010101" pitchFamily="18" charset="-128"/>
                <a:ea typeface="ＤＦＧ平成明朝体W9" panose="02020900010101010101" pitchFamily="18" charset="-128"/>
              </a:rPr>
              <a:t>10</a:t>
            </a:r>
            <a:r>
              <a:rPr kumimoji="1" lang="ja-JP" altLang="en-US" sz="1200" dirty="0">
                <a:latin typeface="ＤＦＧ平成明朝体W9" panose="02020900010101010101" pitchFamily="18" charset="-128"/>
                <a:ea typeface="ＤＦＧ平成明朝体W9" panose="02020900010101010101" pitchFamily="18" charset="-128"/>
              </a:rPr>
              <a:t>人</a:t>
            </a:r>
            <a:endParaRPr kumimoji="1" lang="en-US" altLang="ja-JP" sz="1200" dirty="0">
              <a:latin typeface="ＤＦＧ平成明朝体W9" panose="02020900010101010101" pitchFamily="18" charset="-128"/>
              <a:ea typeface="ＤＦＧ平成明朝体W9" panose="02020900010101010101" pitchFamily="18" charset="-128"/>
            </a:endParaRPr>
          </a:p>
          <a:p>
            <a:r>
              <a:rPr kumimoji="1" lang="ja-JP" altLang="en-US" sz="1200" dirty="0">
                <a:latin typeface="ＤＦＧ平成明朝体W9" panose="02020900010101010101" pitchFamily="18" charset="-128"/>
                <a:ea typeface="ＤＦＧ平成明朝体W9" panose="02020900010101010101" pitchFamily="18" charset="-128"/>
              </a:rPr>
              <a:t>応募方法：電話か窓口で。受付期間</a:t>
            </a:r>
            <a:r>
              <a:rPr kumimoji="1" lang="en-US" altLang="ja-JP" sz="1200" dirty="0">
                <a:latin typeface="ＤＦＧ平成明朝体W9" panose="02020900010101010101" pitchFamily="18" charset="-128"/>
                <a:ea typeface="ＤＦＧ平成明朝体W9" panose="02020900010101010101" pitchFamily="18" charset="-128"/>
              </a:rPr>
              <a:t>9/24</a:t>
            </a:r>
            <a:r>
              <a:rPr kumimoji="1" lang="ja-JP" altLang="en-US" sz="1200" dirty="0">
                <a:latin typeface="ＤＦＧ平成明朝体W9" panose="02020900010101010101" pitchFamily="18" charset="-128"/>
                <a:ea typeface="ＤＦＧ平成明朝体W9" panose="02020900010101010101" pitchFamily="18" charset="-128"/>
              </a:rPr>
              <a:t>（火）～</a:t>
            </a:r>
            <a:r>
              <a:rPr kumimoji="1" lang="en-US" altLang="ja-JP" sz="1200" dirty="0">
                <a:latin typeface="ＤＦＧ平成明朝体W9" panose="02020900010101010101" pitchFamily="18" charset="-128"/>
                <a:ea typeface="ＤＦＧ平成明朝体W9" panose="02020900010101010101" pitchFamily="18" charset="-128"/>
              </a:rPr>
              <a:t>30</a:t>
            </a:r>
            <a:r>
              <a:rPr kumimoji="1" lang="ja-JP" altLang="en-US" sz="1200" dirty="0">
                <a:latin typeface="ＤＦＧ平成明朝体W9" panose="02020900010101010101" pitchFamily="18" charset="-128"/>
                <a:ea typeface="ＤＦＧ平成明朝体W9" panose="02020900010101010101" pitchFamily="18" charset="-128"/>
              </a:rPr>
              <a:t>（月）</a:t>
            </a:r>
            <a:endParaRPr kumimoji="1" lang="en-US" altLang="ja-JP" sz="1200" dirty="0">
              <a:latin typeface="ＤＦＧ平成明朝体W9" panose="02020900010101010101" pitchFamily="18" charset="-128"/>
              <a:ea typeface="ＤＦＧ平成明朝体W9" panose="02020900010101010101" pitchFamily="18" charset="-128"/>
            </a:endParaRPr>
          </a:p>
        </p:txBody>
      </p:sp>
      <p:sp>
        <p:nvSpPr>
          <p:cNvPr id="17" name="テキスト ボックス 16">
            <a:extLst>
              <a:ext uri="{FF2B5EF4-FFF2-40B4-BE49-F238E27FC236}">
                <a16:creationId xmlns:a16="http://schemas.microsoft.com/office/drawing/2014/main" id="{32F216D0-B716-437F-90B8-BE6DB58CB23A}"/>
              </a:ext>
            </a:extLst>
          </p:cNvPr>
          <p:cNvSpPr txBox="1"/>
          <p:nvPr/>
        </p:nvSpPr>
        <p:spPr>
          <a:xfrm>
            <a:off x="644795" y="6726994"/>
            <a:ext cx="1903085" cy="923330"/>
          </a:xfrm>
          <a:prstGeom prst="rect">
            <a:avLst/>
          </a:prstGeom>
          <a:noFill/>
        </p:spPr>
        <p:txBody>
          <a:bodyPr wrap="none" rtlCol="0">
            <a:spAutoFit/>
          </a:bodyPr>
          <a:lstStyle/>
          <a:p>
            <a:r>
              <a:rPr kumimoji="1" lang="en-US" altLang="ja-JP" dirty="0">
                <a:latin typeface="ＤＦＧ平成明朝体W9" panose="02020900010101010101" pitchFamily="18" charset="-128"/>
                <a:ea typeface="ＤＦＧ平成明朝体W9" panose="02020900010101010101" pitchFamily="18" charset="-128"/>
              </a:rPr>
              <a:t>2024</a:t>
            </a:r>
            <a:r>
              <a:rPr kumimoji="1" lang="ja-JP" altLang="en-US" dirty="0">
                <a:latin typeface="ＤＦＧ平成明朝体W9" panose="02020900010101010101" pitchFamily="18" charset="-128"/>
                <a:ea typeface="ＤＦＧ平成明朝体W9" panose="02020900010101010101" pitchFamily="18" charset="-128"/>
              </a:rPr>
              <a:t>年</a:t>
            </a:r>
            <a:endParaRPr kumimoji="1" lang="en-US" altLang="ja-JP" dirty="0">
              <a:latin typeface="ＤＦＧ平成明朝体W9" panose="02020900010101010101" pitchFamily="18" charset="-128"/>
              <a:ea typeface="ＤＦＧ平成明朝体W9" panose="02020900010101010101" pitchFamily="18" charset="-128"/>
            </a:endParaRPr>
          </a:p>
          <a:p>
            <a:r>
              <a:rPr kumimoji="1" lang="en-US" altLang="ja-JP" dirty="0">
                <a:latin typeface="ＤＦＧ平成明朝体W9" panose="02020900010101010101" pitchFamily="18" charset="-128"/>
                <a:ea typeface="ＤＦＧ平成明朝体W9" panose="02020900010101010101" pitchFamily="18" charset="-128"/>
              </a:rPr>
              <a:t>10</a:t>
            </a:r>
            <a:r>
              <a:rPr kumimoji="1" lang="ja-JP" altLang="en-US" dirty="0">
                <a:latin typeface="ＤＦＧ平成明朝体W9" panose="02020900010101010101" pitchFamily="18" charset="-128"/>
                <a:ea typeface="ＤＦＧ平成明朝体W9" panose="02020900010101010101" pitchFamily="18" charset="-128"/>
              </a:rPr>
              <a:t>月９日（水）</a:t>
            </a:r>
            <a:endParaRPr kumimoji="1" lang="en-US" altLang="ja-JP" dirty="0">
              <a:latin typeface="ＤＦＧ平成明朝体W9" panose="02020900010101010101" pitchFamily="18" charset="-128"/>
              <a:ea typeface="ＤＦＧ平成明朝体W9" panose="02020900010101010101" pitchFamily="18" charset="-128"/>
            </a:endParaRPr>
          </a:p>
          <a:p>
            <a:r>
              <a:rPr kumimoji="1" lang="en-US" altLang="ja-JP" dirty="0">
                <a:latin typeface="ＤＦＧ平成明朝体W9" panose="02020900010101010101" pitchFamily="18" charset="-128"/>
                <a:ea typeface="ＤＦＧ平成明朝体W9" panose="02020900010101010101" pitchFamily="18" charset="-128"/>
              </a:rPr>
              <a:t>10</a:t>
            </a:r>
            <a:r>
              <a:rPr kumimoji="1" lang="ja-JP" altLang="en-US" dirty="0">
                <a:latin typeface="ＤＦＧ平成明朝体W9" panose="02020900010101010101" pitchFamily="18" charset="-128"/>
                <a:ea typeface="ＤＦＧ平成明朝体W9" panose="02020900010101010101" pitchFamily="18" charset="-128"/>
              </a:rPr>
              <a:t>：</a:t>
            </a:r>
            <a:r>
              <a:rPr kumimoji="1" lang="en-US" altLang="ja-JP" dirty="0">
                <a:latin typeface="ＤＦＧ平成明朝体W9" panose="02020900010101010101" pitchFamily="18" charset="-128"/>
                <a:ea typeface="ＤＦＧ平成明朝体W9" panose="02020900010101010101" pitchFamily="18" charset="-128"/>
              </a:rPr>
              <a:t>00</a:t>
            </a:r>
            <a:r>
              <a:rPr kumimoji="1" lang="ja-JP" altLang="en-US" dirty="0">
                <a:latin typeface="ＤＦＧ平成明朝体W9" panose="02020900010101010101" pitchFamily="18" charset="-128"/>
                <a:ea typeface="ＤＦＧ平成明朝体W9" panose="02020900010101010101" pitchFamily="18" charset="-128"/>
              </a:rPr>
              <a:t>～</a:t>
            </a:r>
            <a:r>
              <a:rPr kumimoji="1" lang="en-US" altLang="ja-JP" dirty="0">
                <a:latin typeface="ＤＦＧ平成明朝体W9" panose="02020900010101010101" pitchFamily="18" charset="-128"/>
                <a:ea typeface="ＤＦＧ平成明朝体W9" panose="02020900010101010101" pitchFamily="18" charset="-128"/>
              </a:rPr>
              <a:t>12</a:t>
            </a:r>
            <a:r>
              <a:rPr kumimoji="1" lang="ja-JP" altLang="en-US" dirty="0">
                <a:latin typeface="ＤＦＧ平成明朝体W9" panose="02020900010101010101" pitchFamily="18" charset="-128"/>
                <a:ea typeface="ＤＦＧ平成明朝体W9" panose="02020900010101010101" pitchFamily="18" charset="-128"/>
              </a:rPr>
              <a:t>：</a:t>
            </a:r>
            <a:r>
              <a:rPr kumimoji="1" lang="en-US" altLang="ja-JP" dirty="0">
                <a:latin typeface="ＤＦＧ平成明朝体W9" panose="02020900010101010101" pitchFamily="18" charset="-128"/>
                <a:ea typeface="ＤＦＧ平成明朝体W9" panose="02020900010101010101" pitchFamily="18" charset="-128"/>
              </a:rPr>
              <a:t>00</a:t>
            </a:r>
            <a:endParaRPr kumimoji="1" lang="ja-JP" altLang="en-US" dirty="0">
              <a:latin typeface="ＤＦＧ平成明朝体W9" panose="02020900010101010101" pitchFamily="18" charset="-128"/>
              <a:ea typeface="ＤＦＧ平成明朝体W9" panose="02020900010101010101" pitchFamily="18" charset="-128"/>
            </a:endParaRPr>
          </a:p>
        </p:txBody>
      </p:sp>
      <p:sp>
        <p:nvSpPr>
          <p:cNvPr id="21" name="テキスト ボックス 20">
            <a:extLst>
              <a:ext uri="{FF2B5EF4-FFF2-40B4-BE49-F238E27FC236}">
                <a16:creationId xmlns:a16="http://schemas.microsoft.com/office/drawing/2014/main" id="{DB9E52BE-03FB-4469-AC61-9884BBCEA6F3}"/>
              </a:ext>
            </a:extLst>
          </p:cNvPr>
          <p:cNvSpPr txBox="1"/>
          <p:nvPr/>
        </p:nvSpPr>
        <p:spPr>
          <a:xfrm>
            <a:off x="921020" y="3259233"/>
            <a:ext cx="2487985" cy="2554545"/>
          </a:xfrm>
          <a:prstGeom prst="rect">
            <a:avLst/>
          </a:prstGeom>
          <a:noFill/>
        </p:spPr>
        <p:txBody>
          <a:bodyPr wrap="square" rtlCol="0">
            <a:spAutoFit/>
          </a:bodyPr>
          <a:lstStyle/>
          <a:p>
            <a:r>
              <a:rPr kumimoji="1" lang="ja-JP" altLang="en-US" sz="1100" dirty="0"/>
              <a:t>■合同会社</a:t>
            </a:r>
            <a:r>
              <a:rPr kumimoji="1" lang="en-US" altLang="ja-JP" sz="1100" dirty="0"/>
              <a:t>AMAC</a:t>
            </a:r>
            <a:r>
              <a:rPr kumimoji="1" lang="ja-JP" altLang="en-US" sz="1100" dirty="0"/>
              <a:t>■</a:t>
            </a:r>
            <a:endParaRPr kumimoji="1" lang="en-US" altLang="ja-JP" sz="1100" dirty="0"/>
          </a:p>
          <a:p>
            <a:r>
              <a:rPr kumimoji="1" lang="ja-JP" altLang="en-US" sz="1000" dirty="0"/>
              <a:t>イノシシ，シカ，アライグマなど農作物や生態系へ大きく影響する野生動物の管理（ワイルドライフ・マネジメント）を通じて，将来にわたる農村集落の環境保全と農村社会の安定的維持・活性化を目指すことを業務内容としています。</a:t>
            </a:r>
          </a:p>
          <a:p>
            <a:r>
              <a:rPr kumimoji="1" lang="ja-JP" altLang="en-US" sz="1000" dirty="0"/>
              <a:t>具体的には、行政向けのコンサルティング、講演会、技術講習会、生息調査や被害調査、集落の話合いのコーディネートや説明会、ツアーやイベント運営などの地域ぐるみで</a:t>
            </a:r>
            <a:r>
              <a:rPr kumimoji="1" lang="ja-JP" altLang="en-US" sz="1000" dirty="0" err="1"/>
              <a:t>の</a:t>
            </a:r>
            <a:r>
              <a:rPr kumimoji="1" lang="ja-JP" altLang="en-US" sz="1000" dirty="0"/>
              <a:t>対策支援を行っています。</a:t>
            </a:r>
          </a:p>
          <a:p>
            <a:r>
              <a:rPr kumimoji="1" lang="ja-JP" altLang="en-US" sz="1000" dirty="0"/>
              <a:t>本社は千葉県佐倉市。安房郡鋸南町に営業所。代表は浅田正彦。</a:t>
            </a:r>
          </a:p>
          <a:p>
            <a:r>
              <a:rPr kumimoji="1" lang="ja-JP" altLang="en-US" sz="1000" dirty="0"/>
              <a:t>千葉県内外の各地にて地域の皆様と共に獣害対策のお手伝いをしている会社です。</a:t>
            </a:r>
            <a:endParaRPr kumimoji="1" lang="en-US" altLang="ja-JP" sz="1000" dirty="0"/>
          </a:p>
        </p:txBody>
      </p:sp>
      <p:sp>
        <p:nvSpPr>
          <p:cNvPr id="33" name="テキスト ボックス 32">
            <a:extLst>
              <a:ext uri="{FF2B5EF4-FFF2-40B4-BE49-F238E27FC236}">
                <a16:creationId xmlns:a16="http://schemas.microsoft.com/office/drawing/2014/main" id="{14013084-1BC8-4D29-8D58-F6BE3F319244}"/>
              </a:ext>
            </a:extLst>
          </p:cNvPr>
          <p:cNvSpPr txBox="1"/>
          <p:nvPr/>
        </p:nvSpPr>
        <p:spPr>
          <a:xfrm>
            <a:off x="1575700" y="9951200"/>
            <a:ext cx="5827236" cy="246221"/>
          </a:xfrm>
          <a:prstGeom prst="rect">
            <a:avLst/>
          </a:prstGeom>
          <a:noFill/>
        </p:spPr>
        <p:txBody>
          <a:bodyPr wrap="none" rtlCol="0">
            <a:spAutoFit/>
          </a:bodyPr>
          <a:lstStyle/>
          <a:p>
            <a:r>
              <a:rPr kumimoji="1" lang="ja-JP" altLang="en-US" sz="1000" dirty="0">
                <a:latin typeface="ＤＦＧ平成ゴシック体W3" panose="020B0300000000000000" pitchFamily="50" charset="-128"/>
                <a:ea typeface="ＤＦＧ平成ゴシック体W3" panose="020B0300000000000000" pitchFamily="50" charset="-128"/>
              </a:rPr>
              <a:t>①希望講座名（千葉の獣たち）　②氏名　③年代　④在住区名　⑤電話番号　をお伝えください</a:t>
            </a:r>
          </a:p>
        </p:txBody>
      </p:sp>
      <p:sp>
        <p:nvSpPr>
          <p:cNvPr id="35" name="テキスト ボックス 34">
            <a:extLst>
              <a:ext uri="{FF2B5EF4-FFF2-40B4-BE49-F238E27FC236}">
                <a16:creationId xmlns:a16="http://schemas.microsoft.com/office/drawing/2014/main" id="{9ACAD6C6-2C1A-42DF-8C5C-FA33FA997892}"/>
              </a:ext>
            </a:extLst>
          </p:cNvPr>
          <p:cNvSpPr txBox="1"/>
          <p:nvPr/>
        </p:nvSpPr>
        <p:spPr>
          <a:xfrm>
            <a:off x="1885950" y="9033984"/>
            <a:ext cx="5118709" cy="487506"/>
          </a:xfrm>
          <a:prstGeom prst="rect">
            <a:avLst/>
          </a:prstGeom>
          <a:noFill/>
        </p:spPr>
        <p:txBody>
          <a:bodyPr wrap="none" rtlCol="0">
            <a:spAutoFit/>
          </a:bodyPr>
          <a:lstStyle/>
          <a:p>
            <a:pPr>
              <a:lnSpc>
                <a:spcPts val="1600"/>
              </a:lnSpc>
            </a:pPr>
            <a:r>
              <a:rPr kumimoji="1" lang="ja-JP" altLang="en-US" sz="1000" dirty="0">
                <a:latin typeface="ＤＦＧ平成ゴシック体W3" panose="020B0300000000000000" pitchFamily="50" charset="-128"/>
                <a:ea typeface="ＤＦＧ平成ゴシック体W3" panose="020B0300000000000000" pitchFamily="50" charset="-128"/>
              </a:rPr>
              <a:t>新宿公民館　千葉市中央区新宿</a:t>
            </a:r>
            <a:r>
              <a:rPr kumimoji="1" lang="en-US" altLang="ja-JP" sz="1000" dirty="0">
                <a:latin typeface="ＤＦＧ平成ゴシック体W3" panose="020B0300000000000000" pitchFamily="50" charset="-128"/>
                <a:ea typeface="ＤＦＧ平成ゴシック体W3" panose="020B0300000000000000" pitchFamily="50" charset="-128"/>
              </a:rPr>
              <a:t>2-16-14</a:t>
            </a:r>
            <a:r>
              <a:rPr kumimoji="1" lang="ja-JP" altLang="en-US" sz="1000" dirty="0">
                <a:latin typeface="ＤＦＧ平成ゴシック体W3" panose="020B0300000000000000" pitchFamily="50" charset="-128"/>
                <a:ea typeface="ＤＦＧ平成ゴシック体W3" panose="020B0300000000000000" pitchFamily="50" charset="-128"/>
              </a:rPr>
              <a:t>（新宿小学校隣）</a:t>
            </a:r>
            <a:r>
              <a:rPr kumimoji="1" lang="en-US" altLang="ja-JP" sz="1000" dirty="0">
                <a:latin typeface="ＤＦＧ平成ゴシック体W3" panose="020B0300000000000000" pitchFamily="50" charset="-128"/>
                <a:ea typeface="ＤＦＧ平成ゴシック体W3" panose="020B0300000000000000" pitchFamily="50" charset="-128"/>
              </a:rPr>
              <a:t>9</a:t>
            </a:r>
            <a:r>
              <a:rPr kumimoji="1" lang="ja-JP" altLang="en-US" sz="1000" dirty="0">
                <a:latin typeface="ＤＦＧ平成ゴシック体W3" panose="020B0300000000000000" pitchFamily="50" charset="-128"/>
                <a:ea typeface="ＤＦＧ平成ゴシック体W3" panose="020B0300000000000000" pitchFamily="50" charset="-128"/>
              </a:rPr>
              <a:t>：</a:t>
            </a:r>
            <a:r>
              <a:rPr kumimoji="1" lang="en-US" altLang="ja-JP" sz="1000" dirty="0">
                <a:latin typeface="ＤＦＧ平成ゴシック体W3" panose="020B0300000000000000" pitchFamily="50" charset="-128"/>
                <a:ea typeface="ＤＦＧ平成ゴシック体W3" panose="020B0300000000000000" pitchFamily="50" charset="-128"/>
              </a:rPr>
              <a:t>00</a:t>
            </a:r>
            <a:r>
              <a:rPr kumimoji="1" lang="ja-JP" altLang="en-US" sz="1000" dirty="0">
                <a:latin typeface="ＤＦＧ平成ゴシック体W3" panose="020B0300000000000000" pitchFamily="50" charset="-128"/>
                <a:ea typeface="ＤＦＧ平成ゴシック体W3" panose="020B0300000000000000" pitchFamily="50" charset="-128"/>
              </a:rPr>
              <a:t>～</a:t>
            </a:r>
            <a:r>
              <a:rPr kumimoji="1" lang="en-US" altLang="ja-JP" sz="1000" dirty="0">
                <a:latin typeface="ＤＦＧ平成ゴシック体W3" panose="020B0300000000000000" pitchFamily="50" charset="-128"/>
                <a:ea typeface="ＤＦＧ平成ゴシック体W3" panose="020B0300000000000000" pitchFamily="50" charset="-128"/>
              </a:rPr>
              <a:t>17</a:t>
            </a:r>
            <a:r>
              <a:rPr kumimoji="1" lang="ja-JP" altLang="en-US" sz="1000" dirty="0">
                <a:latin typeface="ＤＦＧ平成ゴシック体W3" panose="020B0300000000000000" pitchFamily="50" charset="-128"/>
                <a:ea typeface="ＤＦＧ平成ゴシック体W3" panose="020B0300000000000000" pitchFamily="50" charset="-128"/>
              </a:rPr>
              <a:t>：</a:t>
            </a:r>
            <a:r>
              <a:rPr kumimoji="1" lang="en-US" altLang="ja-JP" sz="1000" dirty="0">
                <a:latin typeface="ＤＦＧ平成ゴシック体W3" panose="020B0300000000000000" pitchFamily="50" charset="-128"/>
                <a:ea typeface="ＤＦＧ平成ゴシック体W3" panose="020B0300000000000000" pitchFamily="50" charset="-128"/>
              </a:rPr>
              <a:t>00※</a:t>
            </a:r>
            <a:r>
              <a:rPr kumimoji="1" lang="ja-JP" altLang="en-US" sz="1000" dirty="0">
                <a:latin typeface="ＤＦＧ平成ゴシック体W3" panose="020B0300000000000000" pitchFamily="50" charset="-128"/>
                <a:ea typeface="ＤＦＧ平成ゴシック体W3" panose="020B0300000000000000" pitchFamily="50" charset="-128"/>
              </a:rPr>
              <a:t>週末も開館</a:t>
            </a:r>
            <a:endParaRPr kumimoji="1" lang="en-US" altLang="ja-JP" sz="1000" dirty="0">
              <a:latin typeface="ＤＦＧ平成ゴシック体W3" panose="020B0300000000000000" pitchFamily="50" charset="-128"/>
              <a:ea typeface="ＤＦＧ平成ゴシック体W3" panose="020B0300000000000000" pitchFamily="50" charset="-128"/>
            </a:endParaRPr>
          </a:p>
          <a:p>
            <a:pPr>
              <a:lnSpc>
                <a:spcPts val="1600"/>
              </a:lnSpc>
            </a:pPr>
            <a:r>
              <a:rPr kumimoji="1" lang="en-US" altLang="ja-JP" sz="1000" dirty="0">
                <a:latin typeface="ＤＦＧ平成ゴシック体W3" panose="020B0300000000000000" pitchFamily="50" charset="-128"/>
                <a:ea typeface="ＤＦＧ平成ゴシック体W3" panose="020B0300000000000000" pitchFamily="50" charset="-128"/>
              </a:rPr>
              <a:t>TEL:043-243-4343</a:t>
            </a:r>
            <a:endParaRPr kumimoji="1" lang="ja-JP" altLang="en-US" sz="1000" dirty="0">
              <a:latin typeface="ＤＦＧ平成ゴシック体W3" panose="020B0300000000000000" pitchFamily="50" charset="-128"/>
              <a:ea typeface="ＤＦＧ平成ゴシック体W3" panose="020B0300000000000000" pitchFamily="50" charset="-128"/>
            </a:endParaRPr>
          </a:p>
        </p:txBody>
      </p:sp>
      <p:pic>
        <p:nvPicPr>
          <p:cNvPr id="10" name="図 9">
            <a:extLst>
              <a:ext uri="{FF2B5EF4-FFF2-40B4-BE49-F238E27FC236}">
                <a16:creationId xmlns:a16="http://schemas.microsoft.com/office/drawing/2014/main" id="{B0DC9C48-A05D-4786-8C18-AE5FE9521C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1937" y="5432929"/>
            <a:ext cx="2937417" cy="2221439"/>
          </a:xfrm>
          <a:prstGeom prst="rect">
            <a:avLst/>
          </a:prstGeom>
        </p:spPr>
      </p:pic>
      <p:pic>
        <p:nvPicPr>
          <p:cNvPr id="12" name="図 11">
            <a:extLst>
              <a:ext uri="{FF2B5EF4-FFF2-40B4-BE49-F238E27FC236}">
                <a16:creationId xmlns:a16="http://schemas.microsoft.com/office/drawing/2014/main" id="{F79BD944-6F8C-4716-9B1D-4827B80127DA}"/>
              </a:ext>
            </a:extLst>
          </p:cNvPr>
          <p:cNvPicPr>
            <a:picLocks noChangeAspect="1"/>
          </p:cNvPicPr>
          <p:nvPr/>
        </p:nvPicPr>
        <p:blipFill rotWithShape="1">
          <a:blip r:embed="rId3">
            <a:extLst>
              <a:ext uri="{28A0092B-C50C-407E-A947-70E740481C1C}">
                <a14:useLocalDpi xmlns:a14="http://schemas.microsoft.com/office/drawing/2010/main" val="0"/>
              </a:ext>
            </a:extLst>
          </a:blip>
          <a:srcRect r="378" b="6781"/>
          <a:stretch/>
        </p:blipFill>
        <p:spPr>
          <a:xfrm>
            <a:off x="4071937" y="3025695"/>
            <a:ext cx="2926323" cy="2054305"/>
          </a:xfrm>
          <a:prstGeom prst="rect">
            <a:avLst/>
          </a:prstGeom>
        </p:spPr>
      </p:pic>
      <p:pic>
        <p:nvPicPr>
          <p:cNvPr id="3" name="図 2">
            <a:extLst>
              <a:ext uri="{FF2B5EF4-FFF2-40B4-BE49-F238E27FC236}">
                <a16:creationId xmlns:a16="http://schemas.microsoft.com/office/drawing/2014/main" id="{B4D78DBD-6150-4CEE-80ED-167F04CE2C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91038" y="687689"/>
            <a:ext cx="6577597" cy="1828804"/>
          </a:xfrm>
          <a:prstGeom prst="rect">
            <a:avLst/>
          </a:prstGeom>
        </p:spPr>
      </p:pic>
      <p:pic>
        <p:nvPicPr>
          <p:cNvPr id="6" name="図 5">
            <a:extLst>
              <a:ext uri="{FF2B5EF4-FFF2-40B4-BE49-F238E27FC236}">
                <a16:creationId xmlns:a16="http://schemas.microsoft.com/office/drawing/2014/main" id="{1B1BD78D-FC3B-4524-847A-A18C80B2BE4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60297" y="8710187"/>
            <a:ext cx="844298" cy="603505"/>
          </a:xfrm>
          <a:prstGeom prst="rect">
            <a:avLst/>
          </a:prstGeom>
        </p:spPr>
      </p:pic>
      <p:sp>
        <p:nvSpPr>
          <p:cNvPr id="7" name="正方形/長方形 6">
            <a:extLst>
              <a:ext uri="{FF2B5EF4-FFF2-40B4-BE49-F238E27FC236}">
                <a16:creationId xmlns:a16="http://schemas.microsoft.com/office/drawing/2014/main" id="{41F98998-1999-4B4C-B939-94E6BABA2313}"/>
              </a:ext>
            </a:extLst>
          </p:cNvPr>
          <p:cNvSpPr/>
          <p:nvPr/>
        </p:nvSpPr>
        <p:spPr>
          <a:xfrm>
            <a:off x="1885950" y="8910339"/>
            <a:ext cx="4657725" cy="5564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601E28A-7085-4A2E-95A8-2E6E51BEE906}"/>
              </a:ext>
            </a:extLst>
          </p:cNvPr>
          <p:cNvSpPr txBox="1"/>
          <p:nvPr/>
        </p:nvSpPr>
        <p:spPr>
          <a:xfrm>
            <a:off x="848174" y="2891082"/>
            <a:ext cx="2884572" cy="276999"/>
          </a:xfrm>
          <a:prstGeom prst="rect">
            <a:avLst/>
          </a:prstGeom>
          <a:noFill/>
        </p:spPr>
        <p:txBody>
          <a:bodyPr wrap="none" rtlCol="0">
            <a:spAutoFit/>
          </a:bodyPr>
          <a:lstStyle/>
          <a:p>
            <a:r>
              <a:rPr kumimoji="1" lang="ja-JP" altLang="en-US" sz="1200" b="1" dirty="0"/>
              <a:t>講師：合同会社</a:t>
            </a:r>
            <a:r>
              <a:rPr kumimoji="1" lang="en-US" altLang="ja-JP" sz="1200" b="1" dirty="0"/>
              <a:t>AMAC</a:t>
            </a:r>
            <a:r>
              <a:rPr kumimoji="1" lang="ja-JP" altLang="en-US" sz="1200" b="1" dirty="0"/>
              <a:t>　黒澤　徹　さん</a:t>
            </a:r>
          </a:p>
        </p:txBody>
      </p:sp>
      <p:sp>
        <p:nvSpPr>
          <p:cNvPr id="13" name="正方形/長方形 12">
            <a:extLst>
              <a:ext uri="{FF2B5EF4-FFF2-40B4-BE49-F238E27FC236}">
                <a16:creationId xmlns:a16="http://schemas.microsoft.com/office/drawing/2014/main" id="{7C4AA927-D480-464B-967F-254EE53EF480}"/>
              </a:ext>
            </a:extLst>
          </p:cNvPr>
          <p:cNvSpPr/>
          <p:nvPr/>
        </p:nvSpPr>
        <p:spPr>
          <a:xfrm>
            <a:off x="5408098" y="587834"/>
            <a:ext cx="129102" cy="39179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61475BD1-294A-4940-94D6-AF4D4C6BC452}"/>
              </a:ext>
            </a:extLst>
          </p:cNvPr>
          <p:cNvSpPr/>
          <p:nvPr/>
        </p:nvSpPr>
        <p:spPr>
          <a:xfrm>
            <a:off x="5634581" y="452951"/>
            <a:ext cx="129102" cy="52667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7DFF5238-5C2C-46CE-9E27-919F38A39345}"/>
              </a:ext>
            </a:extLst>
          </p:cNvPr>
          <p:cNvSpPr/>
          <p:nvPr/>
        </p:nvSpPr>
        <p:spPr>
          <a:xfrm>
            <a:off x="5861064" y="333517"/>
            <a:ext cx="135452" cy="6461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AB3C9C52-ADC2-46D9-9160-4F973C414D8D}"/>
              </a:ext>
            </a:extLst>
          </p:cNvPr>
          <p:cNvSpPr/>
          <p:nvPr/>
        </p:nvSpPr>
        <p:spPr>
          <a:xfrm>
            <a:off x="6093898" y="219017"/>
            <a:ext cx="135452" cy="7606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8" name="グループ化 17">
            <a:extLst>
              <a:ext uri="{FF2B5EF4-FFF2-40B4-BE49-F238E27FC236}">
                <a16:creationId xmlns:a16="http://schemas.microsoft.com/office/drawing/2014/main" id="{0C18A0B3-AC3B-4588-8D5C-356D15A0EFA6}"/>
              </a:ext>
            </a:extLst>
          </p:cNvPr>
          <p:cNvGrpSpPr/>
          <p:nvPr/>
        </p:nvGrpSpPr>
        <p:grpSpPr>
          <a:xfrm>
            <a:off x="6322498" y="721044"/>
            <a:ext cx="1015730" cy="250401"/>
            <a:chOff x="362355" y="194441"/>
            <a:chExt cx="1015730" cy="250401"/>
          </a:xfrm>
        </p:grpSpPr>
        <p:sp>
          <p:nvSpPr>
            <p:cNvPr id="15" name="正方形/長方形 14">
              <a:extLst>
                <a:ext uri="{FF2B5EF4-FFF2-40B4-BE49-F238E27FC236}">
                  <a16:creationId xmlns:a16="http://schemas.microsoft.com/office/drawing/2014/main" id="{8B888EC3-073F-4B4B-9975-FF2E95CC33DF}"/>
                </a:ext>
              </a:extLst>
            </p:cNvPr>
            <p:cNvSpPr/>
            <p:nvPr/>
          </p:nvSpPr>
          <p:spPr>
            <a:xfrm>
              <a:off x="362355" y="194441"/>
              <a:ext cx="1015730" cy="243079"/>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09A52650-9118-4D1B-B594-26BDB077C218}"/>
                </a:ext>
              </a:extLst>
            </p:cNvPr>
            <p:cNvSpPr txBox="1"/>
            <p:nvPr/>
          </p:nvSpPr>
          <p:spPr>
            <a:xfrm>
              <a:off x="362355" y="214010"/>
              <a:ext cx="992579" cy="230832"/>
            </a:xfrm>
            <a:prstGeom prst="rect">
              <a:avLst/>
            </a:prstGeom>
            <a:noFill/>
          </p:spPr>
          <p:txBody>
            <a:bodyPr wrap="none" rtlCol="0">
              <a:spAutoFit/>
            </a:bodyPr>
            <a:lstStyle/>
            <a:p>
              <a:r>
                <a:rPr kumimoji="1" lang="ja-JP" altLang="en-US" sz="900" b="1" dirty="0">
                  <a:solidFill>
                    <a:schemeClr val="bg1"/>
                  </a:solidFill>
                </a:rPr>
                <a:t>オンライン配信</a:t>
              </a:r>
            </a:p>
          </p:txBody>
        </p:sp>
      </p:grpSp>
      <p:grpSp>
        <p:nvGrpSpPr>
          <p:cNvPr id="23" name="グループ化 22">
            <a:extLst>
              <a:ext uri="{FF2B5EF4-FFF2-40B4-BE49-F238E27FC236}">
                <a16:creationId xmlns:a16="http://schemas.microsoft.com/office/drawing/2014/main" id="{3D18B8D2-8D49-4DE2-B558-22319C78E4A0}"/>
              </a:ext>
            </a:extLst>
          </p:cNvPr>
          <p:cNvGrpSpPr/>
          <p:nvPr/>
        </p:nvGrpSpPr>
        <p:grpSpPr>
          <a:xfrm>
            <a:off x="637294" y="5996187"/>
            <a:ext cx="3119266" cy="662806"/>
            <a:chOff x="637294" y="5996187"/>
            <a:chExt cx="3119266" cy="662806"/>
          </a:xfrm>
        </p:grpSpPr>
        <p:sp>
          <p:nvSpPr>
            <p:cNvPr id="20" name="正方形/長方形 19">
              <a:extLst>
                <a:ext uri="{FF2B5EF4-FFF2-40B4-BE49-F238E27FC236}">
                  <a16:creationId xmlns:a16="http://schemas.microsoft.com/office/drawing/2014/main" id="{289DB30B-F2F7-46ED-9C55-8F6A900CE87E}"/>
                </a:ext>
              </a:extLst>
            </p:cNvPr>
            <p:cNvSpPr/>
            <p:nvPr/>
          </p:nvSpPr>
          <p:spPr>
            <a:xfrm>
              <a:off x="644795" y="5996187"/>
              <a:ext cx="3087951" cy="654607"/>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C28CD6EA-CB91-4767-99BA-CFE5BFE68BA3}"/>
                </a:ext>
              </a:extLst>
            </p:cNvPr>
            <p:cNvSpPr txBox="1"/>
            <p:nvPr/>
          </p:nvSpPr>
          <p:spPr>
            <a:xfrm>
              <a:off x="637294" y="6043810"/>
              <a:ext cx="3119266" cy="577081"/>
            </a:xfrm>
            <a:prstGeom prst="rect">
              <a:avLst/>
            </a:prstGeom>
            <a:noFill/>
          </p:spPr>
          <p:txBody>
            <a:bodyPr wrap="square" rtlCol="0">
              <a:spAutoFit/>
            </a:bodyPr>
            <a:lstStyle/>
            <a:p>
              <a:r>
                <a:rPr kumimoji="1" lang="ja-JP" altLang="en-US" sz="1050" b="1" dirty="0"/>
                <a:t>千葉市生涯学習センターから、講座をオンライン</a:t>
              </a:r>
              <a:endParaRPr kumimoji="1" lang="en-US" altLang="ja-JP" sz="1050" b="1" dirty="0"/>
            </a:p>
            <a:p>
              <a:r>
                <a:rPr kumimoji="1" lang="ja-JP" altLang="en-US" sz="1050" b="1" dirty="0"/>
                <a:t>配信します。会場に講師はおりません</a:t>
              </a:r>
              <a:r>
                <a:rPr kumimoji="1" lang="ja-JP" altLang="en-US" sz="1000" dirty="0"/>
                <a:t>。</a:t>
              </a:r>
              <a:endParaRPr kumimoji="1" lang="en-US" altLang="ja-JP" sz="1000" dirty="0"/>
            </a:p>
            <a:p>
              <a:r>
                <a:rPr kumimoji="1" lang="ja-JP" altLang="en-US" sz="1050" b="1" dirty="0"/>
                <a:t>講師への質問はできません。</a:t>
              </a:r>
            </a:p>
          </p:txBody>
        </p:sp>
        <p:sp>
          <p:nvSpPr>
            <p:cNvPr id="22" name="正方形/長方形 21">
              <a:extLst>
                <a:ext uri="{FF2B5EF4-FFF2-40B4-BE49-F238E27FC236}">
                  <a16:creationId xmlns:a16="http://schemas.microsoft.com/office/drawing/2014/main" id="{9ADAB326-D773-4FD7-97BB-6C148AC18BE7}"/>
                </a:ext>
              </a:extLst>
            </p:cNvPr>
            <p:cNvSpPr/>
            <p:nvPr/>
          </p:nvSpPr>
          <p:spPr>
            <a:xfrm>
              <a:off x="649558" y="6605588"/>
              <a:ext cx="3083187" cy="5340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テキスト ボックス 1">
            <a:extLst>
              <a:ext uri="{FF2B5EF4-FFF2-40B4-BE49-F238E27FC236}">
                <a16:creationId xmlns:a16="http://schemas.microsoft.com/office/drawing/2014/main" id="{D40A4B08-A675-4329-95B5-B7478298A72A}"/>
              </a:ext>
            </a:extLst>
          </p:cNvPr>
          <p:cNvSpPr txBox="1"/>
          <p:nvPr/>
        </p:nvSpPr>
        <p:spPr>
          <a:xfrm>
            <a:off x="4985959" y="5066232"/>
            <a:ext cx="2069797" cy="253916"/>
          </a:xfrm>
          <a:prstGeom prst="rect">
            <a:avLst/>
          </a:prstGeom>
          <a:noFill/>
        </p:spPr>
        <p:txBody>
          <a:bodyPr wrap="none" rtlCol="0">
            <a:spAutoFit/>
          </a:bodyPr>
          <a:lstStyle/>
          <a:p>
            <a:r>
              <a:rPr kumimoji="1" lang="ja-JP" altLang="en-US" sz="1050" dirty="0"/>
              <a:t>日中に出没したイノシシの群れ</a:t>
            </a:r>
          </a:p>
        </p:txBody>
      </p:sp>
      <p:sp>
        <p:nvSpPr>
          <p:cNvPr id="27" name="テキスト ボックス 26">
            <a:extLst>
              <a:ext uri="{FF2B5EF4-FFF2-40B4-BE49-F238E27FC236}">
                <a16:creationId xmlns:a16="http://schemas.microsoft.com/office/drawing/2014/main" id="{755211F5-DB2F-4694-BEF4-93504930E732}"/>
              </a:ext>
            </a:extLst>
          </p:cNvPr>
          <p:cNvSpPr txBox="1"/>
          <p:nvPr/>
        </p:nvSpPr>
        <p:spPr>
          <a:xfrm>
            <a:off x="5389915" y="7638822"/>
            <a:ext cx="1665841" cy="253916"/>
          </a:xfrm>
          <a:prstGeom prst="rect">
            <a:avLst/>
          </a:prstGeom>
          <a:noFill/>
        </p:spPr>
        <p:txBody>
          <a:bodyPr wrap="none" rtlCol="0">
            <a:spAutoFit/>
          </a:bodyPr>
          <a:lstStyle/>
          <a:p>
            <a:r>
              <a:rPr kumimoji="1" lang="ja-JP" altLang="en-US" sz="1050" dirty="0"/>
              <a:t>特定外来種のアライグマ</a:t>
            </a:r>
          </a:p>
        </p:txBody>
      </p:sp>
    </p:spTree>
    <p:extLst>
      <p:ext uri="{BB962C8B-B14F-4D97-AF65-F5344CB8AC3E}">
        <p14:creationId xmlns:p14="http://schemas.microsoft.com/office/powerpoint/2010/main" val="18701242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TotalTime>
  <Words>267</Words>
  <Application>Microsoft Office PowerPoint</Application>
  <PresentationFormat>ユーザー設定</PresentationFormat>
  <Paragraphs>22</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ＤＦＧ平成ゴシック体W3</vt:lpstr>
      <vt:lpstr>ＤＦＧ平成明朝体W9</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 哲也</dc:creator>
  <cp:lastModifiedBy>大石　登子（公民館）</cp:lastModifiedBy>
  <cp:revision>27</cp:revision>
  <cp:lastPrinted>2024-09-04T07:26:02Z</cp:lastPrinted>
  <dcterms:created xsi:type="dcterms:W3CDTF">2024-02-03T05:52:59Z</dcterms:created>
  <dcterms:modified xsi:type="dcterms:W3CDTF">2024-09-04T07:26:56Z</dcterms:modified>
</cp:coreProperties>
</file>