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12192000" cy="16256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ユーザー" initials="Wユ" lastIdx="1" clrIdx="0">
    <p:extLst>
      <p:ext uri="{19B8F6BF-5375-455C-9EA6-DF929625EA0E}">
        <p15:presenceInfo xmlns:p15="http://schemas.microsoft.com/office/powerpoint/2012/main" userId="Windows ユーザ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99FFCC"/>
    <a:srgbClr val="0000FF"/>
    <a:srgbClr val="FFFF99"/>
    <a:srgbClr val="FFFFCC"/>
    <a:srgbClr val="006600"/>
    <a:srgbClr val="FF0000"/>
    <a:srgbClr val="CCFFFF"/>
    <a:srgbClr val="FFC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831" autoAdjust="0"/>
  </p:normalViewPr>
  <p:slideViewPr>
    <p:cSldViewPr snapToGrid="0">
      <p:cViewPr>
        <p:scale>
          <a:sx n="60" d="100"/>
          <a:sy n="60" d="100"/>
        </p:scale>
        <p:origin x="94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60454-E3DC-4AFF-8B2E-FF651B6A0877}" type="datetimeFigureOut">
              <a:rPr kumimoji="1" lang="ja-JP" altLang="en-US" smtClean="0"/>
              <a:t>2024/10/31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2BADB-3191-4E22-80C8-7A53F4BCDF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2284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BADB-3191-4E22-80C8-7A53F4BCDF64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664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475B-ECDC-41BE-9CE2-9A52C396CB60}" type="datetimeFigureOut">
              <a:rPr kumimoji="1" lang="ja-JP" altLang="en-US" smtClean="0"/>
              <a:t>2024/10/31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E468F-0726-4562-BC7B-3EEC3A30BE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796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475B-ECDC-41BE-9CE2-9A52C396CB60}" type="datetimeFigureOut">
              <a:rPr kumimoji="1" lang="ja-JP" altLang="en-US" smtClean="0"/>
              <a:t>2024/10/31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E468F-0726-4562-BC7B-3EEC3A30BE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7754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475B-ECDC-41BE-9CE2-9A52C396CB60}" type="datetimeFigureOut">
              <a:rPr kumimoji="1" lang="ja-JP" altLang="en-US" smtClean="0"/>
              <a:t>2024/10/31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E468F-0726-4562-BC7B-3EEC3A30BE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687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475B-ECDC-41BE-9CE2-9A52C396CB60}" type="datetimeFigureOut">
              <a:rPr kumimoji="1" lang="ja-JP" altLang="en-US" smtClean="0"/>
              <a:t>2024/10/31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E468F-0726-4562-BC7B-3EEC3A30BE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8377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475B-ECDC-41BE-9CE2-9A52C396CB60}" type="datetimeFigureOut">
              <a:rPr kumimoji="1" lang="ja-JP" altLang="en-US" smtClean="0"/>
              <a:t>2024/10/31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E468F-0726-4562-BC7B-3EEC3A30BE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988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475B-ECDC-41BE-9CE2-9A52C396CB60}" type="datetimeFigureOut">
              <a:rPr kumimoji="1" lang="ja-JP" altLang="en-US" smtClean="0"/>
              <a:t>2024/10/31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E468F-0726-4562-BC7B-3EEC3A30BE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585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475B-ECDC-41BE-9CE2-9A52C396CB60}" type="datetimeFigureOut">
              <a:rPr kumimoji="1" lang="ja-JP" altLang="en-US" smtClean="0"/>
              <a:t>2024/10/31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E468F-0726-4562-BC7B-3EEC3A30BE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914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475B-ECDC-41BE-9CE2-9A52C396CB60}" type="datetimeFigureOut">
              <a:rPr kumimoji="1" lang="ja-JP" altLang="en-US" smtClean="0"/>
              <a:t>2024/10/31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E468F-0726-4562-BC7B-3EEC3A30BE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510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475B-ECDC-41BE-9CE2-9A52C396CB60}" type="datetimeFigureOut">
              <a:rPr kumimoji="1" lang="ja-JP" altLang="en-US" smtClean="0"/>
              <a:t>2024/10/31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E468F-0726-4562-BC7B-3EEC3A30BE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1756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475B-ECDC-41BE-9CE2-9A52C396CB60}" type="datetimeFigureOut">
              <a:rPr kumimoji="1" lang="ja-JP" altLang="en-US" smtClean="0"/>
              <a:t>2024/10/31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E468F-0726-4562-BC7B-3EEC3A30BE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8201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475B-ECDC-41BE-9CE2-9A52C396CB60}" type="datetimeFigureOut">
              <a:rPr kumimoji="1" lang="ja-JP" altLang="en-US" smtClean="0"/>
              <a:t>2024/10/31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E468F-0726-4562-BC7B-3EEC3A30BE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953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4475B-ECDC-41BE-9CE2-9A52C396CB60}" type="datetimeFigureOut">
              <a:rPr kumimoji="1" lang="ja-JP" altLang="en-US" smtClean="0"/>
              <a:t>2024/10/31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E468F-0726-4562-BC7B-3EEC3A30BE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896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png"/><Relationship Id="rId18" Type="http://schemas.openxmlformats.org/officeDocument/2006/relationships/image" Target="../media/image14.jpe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7.png"/><Relationship Id="rId7" Type="http://schemas.openxmlformats.org/officeDocument/2006/relationships/image" Target="../media/image3.JP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1.bin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19" Type="http://schemas.openxmlformats.org/officeDocument/2006/relationships/image" Target="../media/image15.pn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10.jpeg"/><Relationship Id="rId22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図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0481" y="7033256"/>
            <a:ext cx="3994021" cy="663715"/>
          </a:xfrm>
          <a:prstGeom prst="rect">
            <a:avLst/>
          </a:prstGeom>
        </p:spPr>
      </p:pic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8106357"/>
              </p:ext>
            </p:extLst>
          </p:nvPr>
        </p:nvGraphicFramePr>
        <p:xfrm>
          <a:off x="2197599" y="834497"/>
          <a:ext cx="8326457" cy="2517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" name="JSPOP文字作成ﾂｰﾙ" r:id="rId5" imgW="3813759" imgH="977265" progId="JS.GraphicText.1">
                  <p:embed/>
                </p:oleObj>
              </mc:Choice>
              <mc:Fallback>
                <p:oleObj name="JSPOP文字作成ﾂｰﾙ" r:id="rId5" imgW="3813759" imgH="977265" progId="JS.GraphicTex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97599" y="834497"/>
                        <a:ext cx="8326457" cy="25174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0" name="図 9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804" y="6752528"/>
            <a:ext cx="2155113" cy="2155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3" name="正方形/長方形 72"/>
          <p:cNvSpPr/>
          <p:nvPr/>
        </p:nvSpPr>
        <p:spPr>
          <a:xfrm>
            <a:off x="9744076" y="0"/>
            <a:ext cx="2447925" cy="81914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/>
          <p:cNvSpPr/>
          <p:nvPr/>
        </p:nvSpPr>
        <p:spPr>
          <a:xfrm>
            <a:off x="2447925" y="1"/>
            <a:ext cx="2447925" cy="81914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0" y="1"/>
            <a:ext cx="2447925" cy="8191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正方形/長方形 91"/>
          <p:cNvSpPr/>
          <p:nvPr/>
        </p:nvSpPr>
        <p:spPr>
          <a:xfrm>
            <a:off x="4895850" y="0"/>
            <a:ext cx="2447925" cy="819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/>
          <p:cNvSpPr/>
          <p:nvPr/>
        </p:nvSpPr>
        <p:spPr>
          <a:xfrm>
            <a:off x="7343775" y="0"/>
            <a:ext cx="2447925" cy="819149"/>
          </a:xfrm>
          <a:prstGeom prst="rect">
            <a:avLst/>
          </a:prstGeom>
          <a:solidFill>
            <a:srgbClr val="FF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2559006" y="102247"/>
            <a:ext cx="6957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ちば産学官連携プラットフォーム</a:t>
            </a:r>
            <a:endParaRPr kumimoji="1" lang="en-US" altLang="ja-JP" sz="32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7" name="円形吹き出し 36"/>
          <p:cNvSpPr/>
          <p:nvPr/>
        </p:nvSpPr>
        <p:spPr>
          <a:xfrm rot="712502">
            <a:off x="167424" y="70852"/>
            <a:ext cx="1973706" cy="1832505"/>
          </a:xfrm>
          <a:prstGeom prst="wedgeEllipseCallout">
            <a:avLst>
              <a:gd name="adj1" fmla="val 61334"/>
              <a:gd name="adj2" fmla="val 21203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n w="0"/>
                <a:solidFill>
                  <a:srgbClr val="FFFF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受講料</a:t>
            </a:r>
            <a:endParaRPr kumimoji="1" lang="en-US" altLang="ja-JP" sz="2800" dirty="0">
              <a:ln w="0"/>
              <a:solidFill>
                <a:srgbClr val="FFFF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kumimoji="1" lang="ja-JP" altLang="en-US" sz="4400" b="1" dirty="0">
                <a:ln w="0"/>
                <a:solidFill>
                  <a:srgbClr val="FFFF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無料</a:t>
            </a: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536549" y="2190290"/>
            <a:ext cx="11051839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千葉（市）に関する研究や話題を、</a:t>
            </a:r>
            <a:endParaRPr kumimoji="1" lang="en-US" altLang="ja-JP" sz="3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3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さまざまな側面から紐解く講座です。</a:t>
            </a:r>
            <a:endParaRPr kumimoji="1" lang="ja-JP" altLang="en-US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630519" y="4082026"/>
            <a:ext cx="11340889" cy="240065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sz="36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kumimoji="1" lang="ja-JP" altLang="en-US" sz="24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 </a:t>
            </a:r>
            <a:r>
              <a:rPr kumimoji="1" lang="en-US" altLang="ja-JP" sz="54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28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54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28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kumimoji="1" lang="en-US" altLang="ja-JP" sz="2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</a:t>
            </a:r>
            <a:r>
              <a:rPr kumimoji="1" lang="en-US" altLang="ja-JP" sz="2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2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3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3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10:00</a:t>
            </a:r>
            <a:r>
              <a:rPr kumimoji="1" lang="ja-JP" altLang="en-US" sz="3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3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11:30</a:t>
            </a:r>
            <a:endParaRPr kumimoji="1" lang="en-US" altLang="ja-JP" sz="36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3600" b="1" spc="-1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		</a:t>
            </a:r>
            <a:r>
              <a:rPr kumimoji="1" lang="ja-JP" altLang="en-US" sz="3600" b="1" spc="-1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ちばの</a:t>
            </a:r>
            <a:r>
              <a:rPr kumimoji="1" lang="ja-JP" altLang="en-US" sz="5400" b="1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ラーメン</a:t>
            </a:r>
          </a:p>
          <a:p>
            <a:r>
              <a:rPr kumimoji="1" lang="ja-JP" altLang="en-US" sz="3200" b="1" spc="-1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en-US" altLang="ja-JP" sz="3200" b="1" spc="-1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	</a:t>
            </a:r>
            <a:r>
              <a:rPr kumimoji="1" lang="ja-JP" altLang="en-US" sz="3200" b="1" spc="-1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2800" b="1" spc="-1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～千葉の独創ラーメンを創り出す店主の学びと実践</a:t>
            </a:r>
            <a:endParaRPr kumimoji="1" lang="en-US" altLang="ja-JP" sz="2800" b="1" spc="-1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0" b="1" spc="-1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290481" y="7707655"/>
            <a:ext cx="5152976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zh-TW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柏木 恭典</a:t>
            </a:r>
            <a:r>
              <a:rPr kumimoji="1" lang="zh-TW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先生</a:t>
            </a:r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（こども学科　教授）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584074" y="15234521"/>
            <a:ext cx="63287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本講座は、千葉市生涯学習センターとの連携事業です。</a:t>
            </a:r>
            <a:endParaRPr kumimoji="1" lang="en-US" altLang="ja-JP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74829" y="13039625"/>
            <a:ext cx="11197231" cy="2136175"/>
          </a:xfrm>
          <a:prstGeom prst="roundRect">
            <a:avLst>
              <a:gd name="adj" fmla="val 8097"/>
            </a:avLst>
          </a:prstGeom>
          <a:solidFill>
            <a:srgbClr val="CCFF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会場　：　桜木公民館　</a:t>
            </a:r>
            <a:endParaRPr kumimoji="1" lang="en-US" altLang="ja-JP" sz="2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対象　：　市民　　　　定員　：　</a:t>
            </a:r>
            <a:r>
              <a:rPr kumimoji="1" lang="en-US" altLang="ja-JP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名（先着順）　　　　参加費　：　無料</a:t>
            </a:r>
            <a:endParaRPr kumimoji="1" lang="en-US" altLang="ja-JP" sz="2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申込み　</a:t>
            </a:r>
            <a:r>
              <a:rPr kumimoji="1" lang="en-US" altLang="ja-JP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申込期間　</a:t>
            </a:r>
            <a:r>
              <a:rPr kumimoji="1" lang="en-US" altLang="ja-JP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12/2(</a:t>
            </a:r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12/20(</a:t>
            </a:r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</a:t>
            </a:r>
            <a:r>
              <a:rPr kumimoji="1" lang="en-US" altLang="ja-JP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</a:t>
            </a:r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</a:p>
          <a:p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窓口　または　お電話でお申し込みください。</a:t>
            </a:r>
            <a:endParaRPr kumimoji="1" lang="en-US" altLang="ja-JP" sz="2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</a:t>
            </a:r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桜木公民館 （電話 </a:t>
            </a:r>
            <a:r>
              <a:rPr kumimoji="1" lang="en-US" altLang="ja-JP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043-234-1171</a:t>
            </a:r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</a:p>
        </p:txBody>
      </p:sp>
      <p:cxnSp>
        <p:nvCxnSpPr>
          <p:cNvPr id="44" name="直線矢印コネクタ 43"/>
          <p:cNvCxnSpPr/>
          <p:nvPr/>
        </p:nvCxnSpPr>
        <p:spPr>
          <a:xfrm>
            <a:off x="6119347" y="10160036"/>
            <a:ext cx="0" cy="1381519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>
            <a:off x="6134037" y="10069488"/>
            <a:ext cx="0" cy="1381519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391044" y="10168786"/>
            <a:ext cx="11541506" cy="707886"/>
          </a:xfrm>
          <a:prstGeom prst="rect">
            <a:avLst/>
          </a:prstGeom>
          <a:solidFill>
            <a:srgbClr val="FFFF99"/>
          </a:solidFill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★本講座は、 千葉市生涯学習センターから配信される講座を聴講していただく形式です。</a:t>
            </a: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会場に講師はおりません。また講義での質疑応答の時間はありません。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D62311A-9E4C-4A9B-B241-C2F172CD883E}"/>
              </a:ext>
            </a:extLst>
          </p:cNvPr>
          <p:cNvGrpSpPr/>
          <p:nvPr/>
        </p:nvGrpSpPr>
        <p:grpSpPr>
          <a:xfrm>
            <a:off x="670266" y="11137222"/>
            <a:ext cx="11120542" cy="1731644"/>
            <a:chOff x="766518" y="11297642"/>
            <a:chExt cx="11120542" cy="1664571"/>
          </a:xfrm>
        </p:grpSpPr>
        <p:sp>
          <p:nvSpPr>
            <p:cNvPr id="41" name="テキスト ボックス 40"/>
            <p:cNvSpPr txBox="1"/>
            <p:nvPr/>
          </p:nvSpPr>
          <p:spPr>
            <a:xfrm>
              <a:off x="10015468" y="12133469"/>
              <a:ext cx="18715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（全</a:t>
              </a:r>
              <a:r>
                <a:rPr kumimoji="1" lang="en-US" altLang="ja-JP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12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大学・短期大学）</a:t>
              </a:r>
              <a:endPara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pic>
          <p:nvPicPr>
            <p:cNvPr id="42" name="図 4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518" y="11297642"/>
              <a:ext cx="3262293" cy="1356794"/>
            </a:xfrm>
            <a:prstGeom prst="rect">
              <a:avLst/>
            </a:prstGeom>
          </p:spPr>
        </p:pic>
        <p:sp>
          <p:nvSpPr>
            <p:cNvPr id="43" name="テキスト ボックス 42"/>
            <p:cNvSpPr txBox="1"/>
            <p:nvPr/>
          </p:nvSpPr>
          <p:spPr>
            <a:xfrm>
              <a:off x="937303" y="12654436"/>
              <a:ext cx="2920721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>
                  <a:solidFill>
                    <a:schemeClr val="accent1">
                      <a:lumMod val="75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https://www.chiba-pf.org/</a:t>
              </a:r>
              <a:endParaRPr kumimoji="1" lang="en-US" altLang="ja-JP" sz="5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pic>
          <p:nvPicPr>
            <p:cNvPr id="52" name="図 51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664193" y="11362108"/>
              <a:ext cx="1312210" cy="258139"/>
            </a:xfrm>
            <a:prstGeom prst="rect">
              <a:avLst/>
            </a:prstGeom>
          </p:spPr>
        </p:pic>
        <p:pic>
          <p:nvPicPr>
            <p:cNvPr id="53" name="図 52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0025697" y="11687942"/>
              <a:ext cx="1741771" cy="301908"/>
            </a:xfrm>
            <a:prstGeom prst="rect">
              <a:avLst/>
            </a:prstGeom>
          </p:spPr>
        </p:pic>
        <p:pic>
          <p:nvPicPr>
            <p:cNvPr id="54" name="図 53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288827" y="11396862"/>
              <a:ext cx="1269487" cy="207350"/>
            </a:xfrm>
            <a:prstGeom prst="rect">
              <a:avLst/>
            </a:prstGeom>
          </p:spPr>
        </p:pic>
        <p:pic>
          <p:nvPicPr>
            <p:cNvPr id="55" name="図 54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866969" y="11695041"/>
              <a:ext cx="1293487" cy="349785"/>
            </a:xfrm>
            <a:prstGeom prst="rect">
              <a:avLst/>
            </a:prstGeom>
          </p:spPr>
        </p:pic>
        <p:pic>
          <p:nvPicPr>
            <p:cNvPr id="56" name="図 55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7520102" y="12145910"/>
              <a:ext cx="1175454" cy="230078"/>
            </a:xfrm>
            <a:prstGeom prst="rect">
              <a:avLst/>
            </a:prstGeom>
          </p:spPr>
        </p:pic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5309" y="11701602"/>
              <a:ext cx="1158035" cy="307420"/>
            </a:xfrm>
            <a:prstGeom prst="rect">
              <a:avLst/>
            </a:prstGeom>
          </p:spPr>
        </p:pic>
        <p:pic>
          <p:nvPicPr>
            <p:cNvPr id="58" name="図 5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79585" y="11694307"/>
              <a:ext cx="2102308" cy="349355"/>
            </a:xfrm>
            <a:prstGeom prst="rect">
              <a:avLst/>
            </a:prstGeom>
          </p:spPr>
        </p:pic>
        <p:pic>
          <p:nvPicPr>
            <p:cNvPr id="59" name="図 58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161011" y="11348340"/>
              <a:ext cx="1018180" cy="270014"/>
            </a:xfrm>
            <a:prstGeom prst="rect">
              <a:avLst/>
            </a:prstGeom>
          </p:spPr>
        </p:pic>
        <p:pic>
          <p:nvPicPr>
            <p:cNvPr id="60" name="図 59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5866969" y="12129688"/>
              <a:ext cx="1358756" cy="252929"/>
            </a:xfrm>
            <a:prstGeom prst="rect">
              <a:avLst/>
            </a:prstGeom>
          </p:spPr>
        </p:pic>
        <p:pic>
          <p:nvPicPr>
            <p:cNvPr id="61" name="図 60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5742922" y="11382163"/>
              <a:ext cx="1736663" cy="220457"/>
            </a:xfrm>
            <a:prstGeom prst="rect">
              <a:avLst/>
            </a:prstGeom>
          </p:spPr>
        </p:pic>
        <p:pic>
          <p:nvPicPr>
            <p:cNvPr id="62" name="図 61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3799" y="11335837"/>
              <a:ext cx="1435215" cy="295003"/>
            </a:xfrm>
            <a:prstGeom prst="rect">
              <a:avLst/>
            </a:prstGeom>
          </p:spPr>
        </p:pic>
        <p:pic>
          <p:nvPicPr>
            <p:cNvPr id="63" name="図 62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4286839" y="12158117"/>
              <a:ext cx="1285753" cy="228773"/>
            </a:xfrm>
            <a:prstGeom prst="rect">
              <a:avLst/>
            </a:prstGeom>
          </p:spPr>
        </p:pic>
        <p:sp>
          <p:nvSpPr>
            <p:cNvPr id="64" name="テキスト ボックス 73"/>
            <p:cNvSpPr txBox="1"/>
            <p:nvPr/>
          </p:nvSpPr>
          <p:spPr>
            <a:xfrm>
              <a:off x="780543" y="11299003"/>
              <a:ext cx="628123" cy="338554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主催　</a:t>
              </a:r>
              <a:endParaRPr kumimoji="1" lang="en-US" altLang="ja-JP" sz="5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3" name="図 2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 rot="502058">
            <a:off x="8383722" y="6922702"/>
            <a:ext cx="1640700" cy="2351203"/>
          </a:xfrm>
          <a:prstGeom prst="rect">
            <a:avLst/>
          </a:prstGeom>
        </p:spPr>
      </p:pic>
      <p:sp>
        <p:nvSpPr>
          <p:cNvPr id="67" name="正方形/長方形 66"/>
          <p:cNvSpPr/>
          <p:nvPr/>
        </p:nvSpPr>
        <p:spPr>
          <a:xfrm>
            <a:off x="10180259" y="8773012"/>
            <a:ext cx="18022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近著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『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学びの実践学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』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503918" y="9467408"/>
            <a:ext cx="11541506" cy="584775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柏木先生のご専門は、教育学、教育哲学、解釈学、こども家庭支援論、母子支援論、赤ちゃんポスト論、ドイツ教育思想史ですが、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サブカルチャー論や遊戯理論、おもちゃ文化などにも造詣が深い先生です。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F06571A-3F1E-4C9C-8650-C1555C3DBA61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25" y="3788573"/>
            <a:ext cx="4544577" cy="259081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69526C60-85E8-4C46-A95D-E5D972043EA1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811" y="6451498"/>
            <a:ext cx="4544577" cy="25908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50B92A9-301F-4919-B631-721A16766720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182" y="2969697"/>
            <a:ext cx="2749626" cy="1456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07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3433</TotalTime>
  <Words>257</Words>
  <Application>Microsoft Office PowerPoint</Application>
  <PresentationFormat>ユーザー設定</PresentationFormat>
  <Paragraphs>27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ＤＨＰ特太ゴシック体</vt:lpstr>
      <vt:lpstr>游ゴシック</vt:lpstr>
      <vt:lpstr>Arial</vt:lpstr>
      <vt:lpstr>Calibri</vt:lpstr>
      <vt:lpstr>Calibri Light</vt:lpstr>
      <vt:lpstr>Office テーマ</vt:lpstr>
      <vt:lpstr>JSPOP文字作成ﾂｰﾙ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Hewlett-Packard Company</dc:creator>
  <cp:lastModifiedBy>山口　久美子（公民館）</cp:lastModifiedBy>
  <cp:revision>325</cp:revision>
  <cp:lastPrinted>2023-06-12T06:14:52Z</cp:lastPrinted>
  <dcterms:created xsi:type="dcterms:W3CDTF">2017-11-10T03:00:45Z</dcterms:created>
  <dcterms:modified xsi:type="dcterms:W3CDTF">2024-10-31T00:45:45Z</dcterms:modified>
</cp:coreProperties>
</file>