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268" r:id="rId2"/>
  </p:sldIdLst>
  <p:sldSz cx="7775575" cy="10907713"/>
  <p:notesSz cx="6735763" cy="9866313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FFF99"/>
    <a:srgbClr val="EFB5C5"/>
    <a:srgbClr val="66FF66"/>
    <a:srgbClr val="FF9933"/>
    <a:srgbClr val="613317"/>
    <a:srgbClr val="66FF33"/>
    <a:srgbClr val="4C3A2F"/>
    <a:srgbClr val="8FC31F"/>
    <a:srgbClr val="EA55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63" autoAdjust="0"/>
    <p:restoredTop sz="94660"/>
  </p:normalViewPr>
  <p:slideViewPr>
    <p:cSldViewPr snapToGrid="0">
      <p:cViewPr varScale="1">
        <p:scale>
          <a:sx n="39" d="100"/>
          <a:sy n="39" d="100"/>
        </p:scale>
        <p:origin x="1866" y="48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-1548" y="-114"/>
      </p:cViewPr>
      <p:guideLst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19318" cy="493091"/>
          </a:xfrm>
          <a:prstGeom prst="rect">
            <a:avLst/>
          </a:prstGeom>
        </p:spPr>
        <p:txBody>
          <a:bodyPr vert="horz" lIns="85401" tIns="42700" rIns="85401" bIns="42700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987" y="2"/>
            <a:ext cx="2919318" cy="493091"/>
          </a:xfrm>
          <a:prstGeom prst="rect">
            <a:avLst/>
          </a:prstGeom>
        </p:spPr>
        <p:txBody>
          <a:bodyPr vert="horz" lIns="85401" tIns="42700" rIns="85401" bIns="42700" rtlCol="0"/>
          <a:lstStyle>
            <a:lvl1pPr algn="r">
              <a:defRPr sz="1100"/>
            </a:lvl1pPr>
          </a:lstStyle>
          <a:p>
            <a:fld id="{EA4C0380-2DE9-498B-B68D-60B46204BA80}" type="datetimeFigureOut">
              <a:rPr kumimoji="1" lang="ja-JP" altLang="en-US" smtClean="0"/>
              <a:pPr/>
              <a:t>2025/10/18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1725"/>
            <a:ext cx="2919318" cy="493090"/>
          </a:xfrm>
          <a:prstGeom prst="rect">
            <a:avLst/>
          </a:prstGeom>
        </p:spPr>
        <p:txBody>
          <a:bodyPr vert="horz" lIns="85401" tIns="42700" rIns="85401" bIns="42700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987" y="9371725"/>
            <a:ext cx="2919318" cy="493090"/>
          </a:xfrm>
          <a:prstGeom prst="rect">
            <a:avLst/>
          </a:prstGeom>
        </p:spPr>
        <p:txBody>
          <a:bodyPr vert="horz" lIns="85401" tIns="42700" rIns="85401" bIns="42700" rtlCol="0" anchor="b"/>
          <a:lstStyle>
            <a:lvl1pPr algn="r">
              <a:defRPr sz="1100"/>
            </a:lvl1pPr>
          </a:lstStyle>
          <a:p>
            <a:fld id="{78A262EF-70DF-4926-8929-0A60A2E81DC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4052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18830" cy="495029"/>
          </a:xfrm>
          <a:prstGeom prst="rect">
            <a:avLst/>
          </a:prstGeom>
        </p:spPr>
        <p:txBody>
          <a:bodyPr vert="horz" lIns="90748" tIns="45374" rIns="90748" bIns="45374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7" y="2"/>
            <a:ext cx="2918830" cy="495029"/>
          </a:xfrm>
          <a:prstGeom prst="rect">
            <a:avLst/>
          </a:prstGeom>
        </p:spPr>
        <p:txBody>
          <a:bodyPr vert="horz" lIns="90748" tIns="45374" rIns="90748" bIns="45374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pPr/>
              <a:t>2025/10/18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1225" y="1231900"/>
            <a:ext cx="237331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48" tIns="45374" rIns="90748" bIns="4537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5"/>
            <a:ext cx="5388610" cy="3884860"/>
          </a:xfrm>
          <a:prstGeom prst="rect">
            <a:avLst/>
          </a:prstGeom>
        </p:spPr>
        <p:txBody>
          <a:bodyPr vert="horz" lIns="90748" tIns="45374" rIns="90748" bIns="4537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371288"/>
            <a:ext cx="2918830" cy="495028"/>
          </a:xfrm>
          <a:prstGeom prst="rect">
            <a:avLst/>
          </a:prstGeom>
        </p:spPr>
        <p:txBody>
          <a:bodyPr vert="horz" lIns="90748" tIns="45374" rIns="90748" bIns="45374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7" y="9371288"/>
            <a:ext cx="2918830" cy="495028"/>
          </a:xfrm>
          <a:prstGeom prst="rect">
            <a:avLst/>
          </a:prstGeom>
        </p:spPr>
        <p:txBody>
          <a:bodyPr vert="horz" lIns="90748" tIns="45374" rIns="90748" bIns="45374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F5BD40E-8A14-4C2F-865F-D7A351DB3A2C}"/>
              </a:ext>
            </a:extLst>
          </p:cNvPr>
          <p:cNvSpPr/>
          <p:nvPr/>
        </p:nvSpPr>
        <p:spPr>
          <a:xfrm>
            <a:off x="-13951" y="-52841"/>
            <a:ext cx="7775575" cy="402044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8" name="角丸四角形 57"/>
          <p:cNvSpPr/>
          <p:nvPr/>
        </p:nvSpPr>
        <p:spPr>
          <a:xfrm>
            <a:off x="328931" y="9479937"/>
            <a:ext cx="5812454" cy="1187623"/>
          </a:xfrm>
          <a:prstGeom prst="roundRect">
            <a:avLst>
              <a:gd name="adj" fmla="val 13913"/>
            </a:avLst>
          </a:prstGeom>
          <a:solidFill>
            <a:srgbClr val="EFB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645460" y="9746750"/>
            <a:ext cx="296591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3600" spc="-50" dirty="0">
                <a:latin typeface="HGP創英角ｺﾞｼｯｸUB" pitchFamily="50" charset="-128"/>
                <a:ea typeface="HGP創英角ｺﾞｼｯｸUB" pitchFamily="50" charset="-128"/>
              </a:rPr>
              <a:t>検見川公民館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3568398" y="9340203"/>
            <a:ext cx="3818490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en-US" altLang="ja-JP" sz="1600" spc="50" dirty="0">
              <a:solidFill>
                <a:schemeClr val="bg1"/>
              </a:solidFill>
              <a:latin typeface="HGPｺﾞｼｯｸE" pitchFamily="50" charset="-128"/>
              <a:ea typeface="HGPｺﾞｼｯｸE" pitchFamily="50" charset="-128"/>
            </a:endParaRPr>
          </a:p>
          <a:p>
            <a:r>
              <a:rPr lang="en-US" altLang="ja-JP" sz="2400" spc="50" dirty="0">
                <a:latin typeface="HGPｺﾞｼｯｸE" pitchFamily="50" charset="-128"/>
                <a:ea typeface="HGPｺﾞｼｯｸE" pitchFamily="50" charset="-128"/>
              </a:rPr>
              <a:t>Tel.</a:t>
            </a:r>
            <a:r>
              <a:rPr lang="ja-JP" altLang="en-US" sz="2400" spc="50" dirty="0">
                <a:latin typeface="HGPｺﾞｼｯｸE" pitchFamily="50" charset="-128"/>
                <a:ea typeface="HGPｺﾞｼｯｸE" pitchFamily="50" charset="-128"/>
              </a:rPr>
              <a:t>２７１－８２２０</a:t>
            </a:r>
            <a:endParaRPr lang="en-US" altLang="ja-JP" sz="2400" spc="50" dirty="0">
              <a:latin typeface="HGPｺﾞｼｯｸE" pitchFamily="50" charset="-128"/>
              <a:ea typeface="HGPｺﾞｼｯｸE" pitchFamily="50" charset="-128"/>
            </a:endParaRPr>
          </a:p>
          <a:p>
            <a:endParaRPr lang="en-US" altLang="ja-JP" sz="1600" spc="50" dirty="0">
              <a:solidFill>
                <a:schemeClr val="bg1"/>
              </a:solidFill>
              <a:latin typeface="HGPｺﾞｼｯｸE" pitchFamily="50" charset="-128"/>
              <a:ea typeface="HGPｺﾞｼｯｸE" pitchFamily="50" charset="-128"/>
            </a:endParaRPr>
          </a:p>
          <a:p>
            <a:r>
              <a:rPr lang="ja-JP" altLang="en-US" sz="1600" spc="50" dirty="0">
                <a:latin typeface="HGPｺﾞｼｯｸE" pitchFamily="50" charset="-128"/>
                <a:ea typeface="HGPｺﾞｼｯｸE" pitchFamily="50" charset="-128"/>
              </a:rPr>
              <a:t>　　受付時間 </a:t>
            </a:r>
            <a:r>
              <a:rPr lang="en-US" altLang="ja-JP" sz="1600" spc="50" dirty="0">
                <a:latin typeface="HGPｺﾞｼｯｸE" pitchFamily="50" charset="-128"/>
                <a:ea typeface="HGPｺﾞｼｯｸE" pitchFamily="50" charset="-128"/>
              </a:rPr>
              <a:t>9</a:t>
            </a:r>
            <a:r>
              <a:rPr lang="ja-JP" altLang="en-US" sz="1600" spc="50" dirty="0">
                <a:latin typeface="HGPｺﾞｼｯｸE" pitchFamily="50" charset="-128"/>
                <a:ea typeface="HGPｺﾞｼｯｸE" pitchFamily="50" charset="-128"/>
              </a:rPr>
              <a:t>時～</a:t>
            </a:r>
            <a:r>
              <a:rPr lang="en-US" altLang="ja-JP" sz="1600" spc="50" dirty="0">
                <a:latin typeface="HGPｺﾞｼｯｸE" pitchFamily="50" charset="-128"/>
                <a:ea typeface="HGPｺﾞｼｯｸE" pitchFamily="50" charset="-128"/>
              </a:rPr>
              <a:t>17</a:t>
            </a:r>
            <a:r>
              <a:rPr lang="ja-JP" altLang="en-US" sz="1600" spc="50" dirty="0">
                <a:latin typeface="HGPｺﾞｼｯｸE" pitchFamily="50" charset="-128"/>
                <a:ea typeface="HGPｺﾞｼｯｸE" pitchFamily="50" charset="-128"/>
              </a:rPr>
              <a:t>時</a:t>
            </a:r>
          </a:p>
        </p:txBody>
      </p:sp>
      <p:pic>
        <p:nvPicPr>
          <p:cNvPr id="3" name="図 2" descr="ppt_30-02.png"/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51" y="2086384"/>
            <a:ext cx="1397399" cy="1397399"/>
          </a:xfrm>
          <a:prstGeom prst="rect">
            <a:avLst/>
          </a:prstGeom>
        </p:spPr>
      </p:pic>
      <p:pic>
        <p:nvPicPr>
          <p:cNvPr id="44" name="図 43" descr="ppt_30-04.png"/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2613" y="4095115"/>
            <a:ext cx="5083699" cy="3027973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272497" y="2549816"/>
            <a:ext cx="13098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rgbClr val="000066"/>
                </a:solidFill>
              </a:rPr>
              <a:t>観覧無料</a:t>
            </a:r>
            <a:endParaRPr kumimoji="1" lang="en-US" altLang="ja-JP" sz="1600" dirty="0">
              <a:solidFill>
                <a:srgbClr val="000066"/>
              </a:solidFill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25571E0-8558-4236-99B2-8F4882F21AA7}"/>
              </a:ext>
            </a:extLst>
          </p:cNvPr>
          <p:cNvSpPr txBox="1"/>
          <p:nvPr/>
        </p:nvSpPr>
        <p:spPr>
          <a:xfrm>
            <a:off x="261919" y="553332"/>
            <a:ext cx="79340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5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津軽三味線と</a:t>
            </a:r>
            <a:endParaRPr kumimoji="1" lang="en-US" altLang="ja-JP" sz="55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55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民謡</a:t>
            </a:r>
            <a:r>
              <a:rPr kumimoji="1" lang="ja-JP" altLang="en-US" sz="55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コンサート</a:t>
            </a:r>
            <a:endParaRPr kumimoji="1" lang="en-US" altLang="ja-JP" sz="55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0B3B0F5-EC29-4B13-BE5D-E90F211C1D30}"/>
              </a:ext>
            </a:extLst>
          </p:cNvPr>
          <p:cNvSpPr txBox="1"/>
          <p:nvPr/>
        </p:nvSpPr>
        <p:spPr>
          <a:xfrm>
            <a:off x="816030" y="2478470"/>
            <a:ext cx="7305994" cy="830997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lang="ja-JP" altLang="en-US" sz="1800" b="1" dirty="0">
                <a:solidFill>
                  <a:srgbClr val="0070C0"/>
                </a:solidFill>
                <a:latin typeface="+mn-ea"/>
              </a:rPr>
              <a:t>２０２５年</a:t>
            </a:r>
            <a:r>
              <a:rPr lang="ja-JP" altLang="en-US" sz="4800" b="1" dirty="0">
                <a:solidFill>
                  <a:srgbClr val="0070C0"/>
                </a:solidFill>
                <a:latin typeface="+mn-ea"/>
              </a:rPr>
              <a:t>１１</a:t>
            </a:r>
            <a:r>
              <a:rPr kumimoji="1" lang="ja-JP" altLang="en-US" sz="4800" b="1" dirty="0">
                <a:solidFill>
                  <a:srgbClr val="0070C0"/>
                </a:solidFill>
                <a:latin typeface="+mn-ea"/>
              </a:rPr>
              <a:t>月</a:t>
            </a:r>
            <a:r>
              <a:rPr lang="ja-JP" altLang="en-US" sz="4800" b="1" dirty="0">
                <a:solidFill>
                  <a:srgbClr val="0070C0"/>
                </a:solidFill>
                <a:latin typeface="+mn-ea"/>
              </a:rPr>
              <a:t>２９</a:t>
            </a:r>
            <a:r>
              <a:rPr kumimoji="1" lang="ja-JP" altLang="en-US" sz="4800" b="1" dirty="0">
                <a:solidFill>
                  <a:srgbClr val="0070C0"/>
                </a:solidFill>
                <a:latin typeface="+mn-ea"/>
              </a:rPr>
              <a:t>日（土）</a:t>
            </a:r>
            <a:endParaRPr kumimoji="1" lang="ja-JP" altLang="en-US" sz="4800" b="1" dirty="0">
              <a:latin typeface="+mn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A59606F-FE17-456E-B9BC-74C44A04A852}"/>
              </a:ext>
            </a:extLst>
          </p:cNvPr>
          <p:cNvSpPr txBox="1"/>
          <p:nvPr/>
        </p:nvSpPr>
        <p:spPr>
          <a:xfrm>
            <a:off x="4113467" y="345078"/>
            <a:ext cx="3761977" cy="307777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kumimoji="1" lang="ja-JP" altLang="en-US" sz="1400" b="1" dirty="0"/>
              <a:t>２０２５年度 検見川公民館主催事業</a:t>
            </a:r>
            <a:endParaRPr kumimoji="1" lang="en-US" altLang="ja-JP" sz="1400" b="1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85106F3-35C6-46DC-9E4E-C895B3562C48}"/>
              </a:ext>
            </a:extLst>
          </p:cNvPr>
          <p:cNvSpPr txBox="1"/>
          <p:nvPr/>
        </p:nvSpPr>
        <p:spPr>
          <a:xfrm>
            <a:off x="3235158" y="4364734"/>
            <a:ext cx="3992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対象　　どなたでも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8EDDE2E-623D-4454-BF05-8713D2210AA0}"/>
              </a:ext>
            </a:extLst>
          </p:cNvPr>
          <p:cNvSpPr txBox="1"/>
          <p:nvPr/>
        </p:nvSpPr>
        <p:spPr>
          <a:xfrm>
            <a:off x="3235158" y="4854190"/>
            <a:ext cx="4302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atin typeface="+mn-ea"/>
              </a:rPr>
              <a:t>定員　　４０人</a:t>
            </a:r>
            <a:r>
              <a:rPr lang="ja-JP" altLang="en-US" sz="1200" b="1" dirty="0">
                <a:latin typeface="+mn-ea"/>
              </a:rPr>
              <a:t>（応募者多数の場合は抽選）</a:t>
            </a:r>
            <a:endParaRPr kumimoji="1" lang="ja-JP" altLang="en-US" sz="1200" b="1" dirty="0">
              <a:latin typeface="+mn-ea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EFF73267-05EB-405A-B37A-B24141D1CD68}"/>
              </a:ext>
            </a:extLst>
          </p:cNvPr>
          <p:cNvSpPr/>
          <p:nvPr/>
        </p:nvSpPr>
        <p:spPr>
          <a:xfrm>
            <a:off x="199209" y="7641390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申込方法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820A6D84-0BD7-4DBC-9842-DC4062457937}"/>
              </a:ext>
            </a:extLst>
          </p:cNvPr>
          <p:cNvSpPr/>
          <p:nvPr/>
        </p:nvSpPr>
        <p:spPr>
          <a:xfrm>
            <a:off x="1812385" y="7193005"/>
            <a:ext cx="42412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>
                <a:solidFill>
                  <a:srgbClr val="613317"/>
                </a:solidFill>
              </a:rPr>
              <a:t>　</a:t>
            </a:r>
            <a:r>
              <a:rPr lang="ja-JP" altLang="en-US" sz="24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１１／２（日）～１１／８（土）</a:t>
            </a:r>
            <a:endParaRPr lang="en-US" altLang="ja-JP" sz="2400" b="1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78663438-F139-4878-8467-FA0BFBF7304E}"/>
              </a:ext>
            </a:extLst>
          </p:cNvPr>
          <p:cNvSpPr/>
          <p:nvPr/>
        </p:nvSpPr>
        <p:spPr>
          <a:xfrm>
            <a:off x="1938634" y="7654622"/>
            <a:ext cx="6331655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1" dirty="0">
                <a:latin typeface="+mn-ea"/>
              </a:rPr>
              <a:t>①電話または窓口</a:t>
            </a:r>
            <a:endParaRPr lang="en-US" altLang="ja-JP" sz="2400" b="1" dirty="0">
              <a:latin typeface="+mn-ea"/>
            </a:endParaRPr>
          </a:p>
          <a:p>
            <a:r>
              <a:rPr lang="ja-JP" altLang="en-US" sz="2000" b="1" dirty="0">
                <a:solidFill>
                  <a:srgbClr val="FF0000"/>
                </a:solidFill>
                <a:latin typeface="+mn-ea"/>
              </a:rPr>
              <a:t>　　　</a:t>
            </a:r>
            <a:r>
              <a:rPr lang="ja-JP" altLang="en-US" sz="1800" b="1" dirty="0">
                <a:latin typeface="+mn-ea"/>
              </a:rPr>
              <a:t>１１／９（日）以降、決定者のみ電話で通知します</a:t>
            </a:r>
            <a:endParaRPr lang="en-US" altLang="ja-JP" sz="1800" b="1" dirty="0">
              <a:latin typeface="+mn-ea"/>
            </a:endParaRPr>
          </a:p>
          <a:p>
            <a:r>
              <a:rPr lang="ja-JP" altLang="en-US" sz="2400" b="1" dirty="0">
                <a:latin typeface="+mn-ea"/>
              </a:rPr>
              <a:t>②検見川公民館ホームページ</a:t>
            </a:r>
            <a:endParaRPr lang="en-US" altLang="ja-JP" sz="2400" b="1" dirty="0">
              <a:latin typeface="+mn-ea"/>
            </a:endParaRPr>
          </a:p>
          <a:p>
            <a:r>
              <a:rPr lang="ja-JP" altLang="en-US" sz="2000" b="1" dirty="0">
                <a:solidFill>
                  <a:srgbClr val="FF0000"/>
                </a:solidFill>
                <a:latin typeface="+mn-ea"/>
              </a:rPr>
              <a:t>　　　</a:t>
            </a:r>
            <a:r>
              <a:rPr lang="ja-JP" altLang="en-US" sz="1800" b="1" dirty="0">
                <a:latin typeface="+mn-ea"/>
              </a:rPr>
              <a:t>１１／９（日）以降、結果をメールにて全員に通知</a:t>
            </a:r>
            <a:endParaRPr lang="en-US" altLang="ja-JP" sz="1800" b="1" dirty="0">
              <a:latin typeface="+mn-ea"/>
            </a:endParaRPr>
          </a:p>
          <a:p>
            <a:r>
              <a:rPr lang="ja-JP" altLang="en-US" sz="1800" b="1" dirty="0">
                <a:latin typeface="+mn-ea"/>
              </a:rPr>
              <a:t>　　　 します</a:t>
            </a:r>
            <a:endParaRPr lang="en-US" altLang="ja-JP" sz="1800" b="1" dirty="0">
              <a:latin typeface="+mn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1A73848-2991-4898-AD16-FD4E720AA109}"/>
              </a:ext>
            </a:extLst>
          </p:cNvPr>
          <p:cNvSpPr txBox="1"/>
          <p:nvPr/>
        </p:nvSpPr>
        <p:spPr>
          <a:xfrm>
            <a:off x="3264358" y="6411398"/>
            <a:ext cx="4302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/>
              <a:t>演奏・歌</a:t>
            </a:r>
            <a:r>
              <a:rPr kumimoji="1" lang="ja-JP" altLang="en-US" sz="2800" b="1" dirty="0"/>
              <a:t>　　</a:t>
            </a:r>
            <a:r>
              <a:rPr lang="ja-JP" altLang="en-US" sz="2800" b="1" dirty="0"/>
              <a:t>丸山会</a:t>
            </a:r>
            <a:endParaRPr kumimoji="1" lang="en-US" altLang="ja-JP" sz="2800" b="1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A00BB58D-DCC3-4150-B3C6-422180CE7D45}"/>
              </a:ext>
            </a:extLst>
          </p:cNvPr>
          <p:cNvSpPr txBox="1"/>
          <p:nvPr/>
        </p:nvSpPr>
        <p:spPr>
          <a:xfrm>
            <a:off x="3264357" y="5444888"/>
            <a:ext cx="43027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atin typeface="+mn-ea"/>
              </a:rPr>
              <a:t>会場　　</a:t>
            </a:r>
            <a:r>
              <a:rPr kumimoji="1" lang="ja-JP" altLang="en-US" sz="2800" b="1" dirty="0">
                <a:latin typeface="+mn-ea"/>
              </a:rPr>
              <a:t>検見川公民館</a:t>
            </a:r>
            <a:endParaRPr kumimoji="1" lang="en-US" altLang="ja-JP" sz="2800" b="1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　　　　　</a:t>
            </a:r>
            <a:r>
              <a:rPr kumimoji="1" lang="ja-JP" altLang="en-US" sz="2800" b="1" dirty="0">
                <a:latin typeface="+mn-ea"/>
              </a:rPr>
              <a:t>２階</a:t>
            </a:r>
            <a:r>
              <a:rPr lang="ja-JP" altLang="en-US" sz="2800" b="1" dirty="0">
                <a:latin typeface="+mn-ea"/>
              </a:rPr>
              <a:t>講堂</a:t>
            </a:r>
            <a:endParaRPr kumimoji="1" lang="ja-JP" altLang="en-US" sz="2800" b="1" dirty="0">
              <a:latin typeface="+mn-ea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222CCA35-B470-45B6-88C8-4EB3F8E9AD64}"/>
              </a:ext>
            </a:extLst>
          </p:cNvPr>
          <p:cNvSpPr/>
          <p:nvPr/>
        </p:nvSpPr>
        <p:spPr>
          <a:xfrm>
            <a:off x="149489" y="7220238"/>
            <a:ext cx="17903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申込期間</a:t>
            </a:r>
          </a:p>
        </p:txBody>
      </p:sp>
      <p:pic>
        <p:nvPicPr>
          <p:cNvPr id="31" name="図 30">
            <a:extLst>
              <a:ext uri="{FF2B5EF4-FFF2-40B4-BE49-F238E27FC236}">
                <a16:creationId xmlns:a16="http://schemas.microsoft.com/office/drawing/2014/main" id="{A49E30FF-ACDD-4C4F-BD70-F626BC59D29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61932" y="9525622"/>
            <a:ext cx="897799" cy="855962"/>
          </a:xfrm>
          <a:prstGeom prst="rect">
            <a:avLst/>
          </a:prstGeom>
        </p:spPr>
      </p:pic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9E5FB3E-60D2-4300-AB8C-6B46431F1A3F}"/>
              </a:ext>
            </a:extLst>
          </p:cNvPr>
          <p:cNvSpPr txBox="1"/>
          <p:nvPr/>
        </p:nvSpPr>
        <p:spPr>
          <a:xfrm>
            <a:off x="6168542" y="10390562"/>
            <a:ext cx="1412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検見川公民館</a:t>
            </a:r>
            <a:r>
              <a:rPr kumimoji="1" lang="en-US" altLang="ja-JP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HP</a:t>
            </a:r>
            <a:endParaRPr kumimoji="1" lang="ja-JP" altLang="en-US" sz="1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028" name="Picture 4" descr="IMG_6288">
            <a:extLst>
              <a:ext uri="{FF2B5EF4-FFF2-40B4-BE49-F238E27FC236}">
                <a16:creationId xmlns:a16="http://schemas.microsoft.com/office/drawing/2014/main" id="{FA117343-EE64-41F6-9EAF-0FF8DE6214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0809" y="3682255"/>
            <a:ext cx="2643078" cy="299075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3E9B29A-80D5-4944-9962-5C5CD02A41EA}"/>
              </a:ext>
            </a:extLst>
          </p:cNvPr>
          <p:cNvSpPr txBox="1"/>
          <p:nvPr/>
        </p:nvSpPr>
        <p:spPr>
          <a:xfrm>
            <a:off x="2660780" y="3321870"/>
            <a:ext cx="3884304" cy="584775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lang="en-US" altLang="ja-JP" sz="3200" b="1" dirty="0">
                <a:latin typeface="+mn-ea"/>
              </a:rPr>
              <a:t>13</a:t>
            </a:r>
            <a:r>
              <a:rPr lang="ja-JP" altLang="en-US" sz="3200" b="1" dirty="0">
                <a:latin typeface="+mn-ea"/>
              </a:rPr>
              <a:t>：</a:t>
            </a:r>
            <a:r>
              <a:rPr lang="en-US" altLang="ja-JP" sz="3200" b="1" dirty="0">
                <a:latin typeface="+mn-ea"/>
              </a:rPr>
              <a:t>30</a:t>
            </a:r>
            <a:r>
              <a:rPr lang="ja-JP" altLang="en-US" sz="3200" b="1" dirty="0">
                <a:latin typeface="+mn-ea"/>
              </a:rPr>
              <a:t>～</a:t>
            </a:r>
            <a:r>
              <a:rPr lang="en-US" altLang="ja-JP" sz="3200" b="1" dirty="0">
                <a:latin typeface="+mn-ea"/>
              </a:rPr>
              <a:t>15</a:t>
            </a:r>
            <a:r>
              <a:rPr lang="ja-JP" altLang="en-US" sz="3200" b="1" dirty="0">
                <a:latin typeface="+mn-ea"/>
              </a:rPr>
              <a:t>：</a:t>
            </a:r>
            <a:r>
              <a:rPr lang="en-US" altLang="ja-JP" sz="3200" b="1" dirty="0">
                <a:latin typeface="+mn-ea"/>
              </a:rPr>
              <a:t>00</a:t>
            </a:r>
            <a:endParaRPr kumimoji="1" lang="ja-JP" altLang="en-US" sz="3200" b="1" dirty="0">
              <a:latin typeface="+mn-ea"/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67ADCEB3-4A3A-4885-86EF-3AE960ED8BD0}"/>
              </a:ext>
            </a:extLst>
          </p:cNvPr>
          <p:cNvSpPr/>
          <p:nvPr/>
        </p:nvSpPr>
        <p:spPr>
          <a:xfrm>
            <a:off x="469278" y="7221986"/>
            <a:ext cx="6917610" cy="210923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6" name="Picture 2" descr="三味線を弾く人のイラスト（男性） | かわいいフリー素材集 ...">
            <a:extLst>
              <a:ext uri="{FF2B5EF4-FFF2-40B4-BE49-F238E27FC236}">
                <a16:creationId xmlns:a16="http://schemas.microsoft.com/office/drawing/2014/main" id="{55DA0E28-6256-4188-B745-06F0AF3698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98030" y="420642"/>
            <a:ext cx="7488875" cy="847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三味線を弾く人のイラスト（男性） | かわいいフリー素材集 ...">
            <a:extLst>
              <a:ext uri="{FF2B5EF4-FFF2-40B4-BE49-F238E27FC236}">
                <a16:creationId xmlns:a16="http://schemas.microsoft.com/office/drawing/2014/main" id="{D06EC081-5C28-407B-949B-E35180F39A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36" y="3871488"/>
            <a:ext cx="2942861" cy="3329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404979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1659</TotalTime>
  <Words>150</Words>
  <Application>Microsoft Office PowerPoint</Application>
  <PresentationFormat>ユーザー設定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HGPｺﾞｼｯｸE</vt:lpstr>
      <vt:lpstr>HGP創英角ｺﾞｼｯｸUB</vt:lpstr>
      <vt:lpstr>HGSｺﾞｼｯｸE</vt:lpstr>
      <vt:lpstr>HG丸ｺﾞｼｯｸM-PRO</vt:lpstr>
      <vt:lpstr>ＭＳ Ｐゴシック</vt:lpstr>
      <vt:lpstr>MS UI Gothic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赤星真人(d006033)</dc:creator>
  <cp:lastModifiedBy>大野　由美（公民館）</cp:lastModifiedBy>
  <cp:revision>182</cp:revision>
  <cp:lastPrinted>2025-08-04T07:14:33Z</cp:lastPrinted>
  <dcterms:created xsi:type="dcterms:W3CDTF">2013-08-07T01:16:52Z</dcterms:created>
  <dcterms:modified xsi:type="dcterms:W3CDTF">2025-10-17T23:47:29Z</dcterms:modified>
</cp:coreProperties>
</file>