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8D4B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4660"/>
  </p:normalViewPr>
  <p:slideViewPr>
    <p:cSldViewPr snapToGrid="0">
      <p:cViewPr>
        <p:scale>
          <a:sx n="106" d="100"/>
          <a:sy n="106" d="100"/>
        </p:scale>
        <p:origin x="1062" y="-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9" d="100"/>
        <a:sy n="9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678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92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71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061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748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276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54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23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734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109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105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860AC-5B0B-4B5F-8B13-3A443E317F42}" type="datetimeFigureOut">
              <a:rPr kumimoji="1" lang="ja-JP" altLang="en-US" smtClean="0"/>
              <a:t>2025/11/30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109E3-7E11-48F0-9D12-3C394E800D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51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E45DDF8-0CB4-4EDF-852C-7B03BE71955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92102">
            <a:off x="985490" y="153120"/>
            <a:ext cx="6049669" cy="2289053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E456F4-C5F5-77E8-9EA8-CE335EA20220}"/>
              </a:ext>
            </a:extLst>
          </p:cNvPr>
          <p:cNvGrpSpPr/>
          <p:nvPr/>
        </p:nvGrpSpPr>
        <p:grpSpPr>
          <a:xfrm>
            <a:off x="4159652" y="3552253"/>
            <a:ext cx="2976737" cy="5269195"/>
            <a:chOff x="4042611" y="3358639"/>
            <a:chExt cx="2976737" cy="5104232"/>
          </a:xfrm>
        </p:grpSpPr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759B679A-3DBA-495D-B260-3B83E0B5AE94}"/>
                </a:ext>
              </a:extLst>
            </p:cNvPr>
            <p:cNvSpPr/>
            <p:nvPr/>
          </p:nvSpPr>
          <p:spPr>
            <a:xfrm>
              <a:off x="4042611" y="3358639"/>
              <a:ext cx="2976737" cy="5104232"/>
            </a:xfrm>
            <a:prstGeom prst="roundRect">
              <a:avLst>
                <a:gd name="adj" fmla="val 8010"/>
              </a:avLst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847250C5-E6DA-4904-8F56-D99503CAA9D0}"/>
                </a:ext>
              </a:extLst>
            </p:cNvPr>
            <p:cNvSpPr txBox="1"/>
            <p:nvPr/>
          </p:nvSpPr>
          <p:spPr>
            <a:xfrm>
              <a:off x="4573256" y="3682756"/>
              <a:ext cx="5437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品目</a:t>
              </a:r>
              <a:endParaRPr kumimoji="1" lang="ja-JP" altLang="en-US" dirty="0"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7E4059F0-DF5C-4E0E-9074-E1C3A9569BAF}"/>
                </a:ext>
              </a:extLst>
            </p:cNvPr>
            <p:cNvSpPr txBox="1"/>
            <p:nvPr/>
          </p:nvSpPr>
          <p:spPr>
            <a:xfrm>
              <a:off x="4299017" y="4136312"/>
              <a:ext cx="2547492" cy="42698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原材料／スライド資料、音声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難易度／やさしめ、おもしろめ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アルコール分／０度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内容量／</a:t>
              </a:r>
              <a:r>
                <a:rPr kumimoji="1" lang="en-US" altLang="ja-JP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2</a:t>
              </a: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時間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定員／８人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対象／市民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応募方法　直射日光を避け、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電話・窓口・公民館</a:t>
              </a:r>
              <a:r>
                <a:rPr kumimoji="1" lang="en-US" altLang="ja-JP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HP</a:t>
              </a: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より応募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申込先／枠下に記載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応募期限／</a:t>
              </a:r>
              <a:r>
                <a:rPr kumimoji="1" lang="en-US" altLang="ja-JP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12</a:t>
              </a: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月</a:t>
              </a:r>
              <a:r>
                <a:rPr kumimoji="1" lang="en-US" altLang="ja-JP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10</a:t>
              </a: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日</a:t>
              </a:r>
              <a:r>
                <a:rPr kumimoji="1" lang="en-US" altLang="ja-JP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(</a:t>
              </a: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水</a:t>
              </a:r>
              <a:r>
                <a:rPr kumimoji="1" lang="en-US" altLang="ja-JP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)</a:t>
              </a: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まで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主催者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葛城公民館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共催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千葉市生涯学習センター</a:t>
              </a:r>
              <a:endParaRPr kumimoji="1" lang="en-US" altLang="ja-JP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9A4EC9DC-C4A8-4408-BEE0-1D8205C3024B}"/>
                </a:ext>
              </a:extLst>
            </p:cNvPr>
            <p:cNvSpPr txBox="1"/>
            <p:nvPr/>
          </p:nvSpPr>
          <p:spPr>
            <a:xfrm>
              <a:off x="5116995" y="3575034"/>
              <a:ext cx="14622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4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教養講座</a:t>
              </a:r>
              <a:endParaRPr kumimoji="1" lang="en-US" altLang="ja-JP" sz="1400" dirty="0"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  <a:p>
              <a:pPr algn="ctr"/>
              <a:r>
                <a:rPr kumimoji="1" lang="en-US" altLang="ja-JP" sz="14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(</a:t>
              </a:r>
              <a:r>
                <a:rPr kumimoji="1" lang="ja-JP" altLang="en-US" sz="14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オンライン配信）</a:t>
              </a:r>
              <a:endParaRPr kumimoji="1" lang="en-US" altLang="ja-JP" dirty="0"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</p:txBody>
        </p: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5D2CB91-4E7A-4D61-8E9C-ED8F5EF5EFE1}"/>
              </a:ext>
            </a:extLst>
          </p:cNvPr>
          <p:cNvSpPr txBox="1"/>
          <p:nvPr/>
        </p:nvSpPr>
        <p:spPr>
          <a:xfrm>
            <a:off x="540327" y="8201261"/>
            <a:ext cx="1391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HGP明朝B" panose="02020800000000000000" pitchFamily="18" charset="-128"/>
                <a:ea typeface="HGP明朝B" panose="02020800000000000000" pitchFamily="18" charset="-128"/>
              </a:rPr>
              <a:t>お酒は二十歳に</a:t>
            </a:r>
            <a:endParaRPr kumimoji="1" lang="en-US" altLang="ja-JP" sz="1400" dirty="0"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r>
              <a:rPr kumimoji="1" lang="ja-JP" altLang="en-US" sz="1400" dirty="0">
                <a:latin typeface="HGP明朝B" panose="02020800000000000000" pitchFamily="18" charset="-128"/>
                <a:ea typeface="HGP明朝B" panose="02020800000000000000" pitchFamily="18" charset="-128"/>
              </a:rPr>
              <a:t>なってから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CD5304E-A1E2-4FEF-A72D-B1AF2A8E2220}"/>
              </a:ext>
            </a:extLst>
          </p:cNvPr>
          <p:cNvSpPr/>
          <p:nvPr/>
        </p:nvSpPr>
        <p:spPr>
          <a:xfrm>
            <a:off x="2342605" y="8905325"/>
            <a:ext cx="4793783" cy="308076"/>
          </a:xfrm>
          <a:prstGeom prst="rect">
            <a:avLst/>
          </a:prstGeom>
          <a:solidFill>
            <a:schemeClr val="accent6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下記よりお問い合わせください。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ACAD6C6-2C1A-42DF-8C5C-FA33FA997892}"/>
              </a:ext>
            </a:extLst>
          </p:cNvPr>
          <p:cNvSpPr txBox="1"/>
          <p:nvPr/>
        </p:nvSpPr>
        <p:spPr>
          <a:xfrm>
            <a:off x="2266319" y="9380990"/>
            <a:ext cx="2839835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US" altLang="ja-JP" sz="1050" b="0" i="0" u="none" strike="noStrike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050" b="0" i="0" u="none" strike="noStrike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宛先</a:t>
            </a:r>
            <a:r>
              <a:rPr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・問合せ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en-US" altLang="ja-JP" sz="1050" b="0" i="0" u="none" strike="noStrike" baseline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50" b="0" i="0" u="none" strike="noStrike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千葉市葛城公民館</a:t>
            </a:r>
            <a:endParaRPr lang="en-US" altLang="ja-JP" sz="1050" b="0" i="0" u="none" strike="noStrike" baseline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050" b="0" i="0" u="none" strike="noStrike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260</a:t>
            </a:r>
            <a:r>
              <a:rPr lang="en-US" altLang="ja-JP" sz="1050" b="0" i="0" u="none" strike="noStrike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-0853</a:t>
            </a:r>
            <a:r>
              <a:rPr lang="ja-JP" altLang="en-US" sz="1050" b="0" i="0" u="none" strike="noStrike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千葉市中央区葛城</a:t>
            </a:r>
            <a:r>
              <a:rPr lang="en-US" altLang="ja-JP" sz="1050" b="0" i="0" u="none" strike="noStrike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2-9-2</a:t>
            </a:r>
            <a:r>
              <a:rPr lang="ja-JP" altLang="en-US" sz="1050" b="0" i="0" u="none" strike="noStrike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  <a:p>
            <a:pPr algn="l"/>
            <a:r>
              <a:rPr lang="en-US" altLang="ja-JP" sz="1050" b="0" i="0" u="none" strike="noStrike" baseline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TEL:043-222-8554</a:t>
            </a:r>
            <a:endParaRPr kumimoji="1" lang="ja-JP" altLang="en-US" sz="5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FD7E6697-E7A6-6120-4C07-DED2D098CD89}"/>
              </a:ext>
            </a:extLst>
          </p:cNvPr>
          <p:cNvGrpSpPr/>
          <p:nvPr/>
        </p:nvGrpSpPr>
        <p:grpSpPr>
          <a:xfrm>
            <a:off x="540327" y="3539344"/>
            <a:ext cx="3325478" cy="4534777"/>
            <a:chOff x="540327" y="3297161"/>
            <a:chExt cx="3325478" cy="4534777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1005B723-7FBB-4AC3-BE68-A5656B69F5EA}"/>
                </a:ext>
              </a:extLst>
            </p:cNvPr>
            <p:cNvSpPr txBox="1"/>
            <p:nvPr/>
          </p:nvSpPr>
          <p:spPr>
            <a:xfrm>
              <a:off x="588300" y="4329889"/>
              <a:ext cx="2339102" cy="5992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会場：葛城公民館　２階ホール</a:t>
              </a:r>
              <a:endParaRPr kumimoji="1" lang="en-US" altLang="ja-JP" sz="1200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2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参加費：無料</a:t>
              </a:r>
              <a:endParaRPr kumimoji="1" lang="en-US" altLang="ja-JP" sz="1200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32F216D0-B716-437F-90B8-BE6DB58CB23A}"/>
                </a:ext>
              </a:extLst>
            </p:cNvPr>
            <p:cNvSpPr txBox="1"/>
            <p:nvPr/>
          </p:nvSpPr>
          <p:spPr>
            <a:xfrm>
              <a:off x="553186" y="3297161"/>
              <a:ext cx="3202333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2025</a:t>
              </a:r>
              <a:r>
                <a:rPr kumimoji="1" lang="ja-JP" altLang="en-US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年</a:t>
              </a:r>
              <a:endParaRPr kumimoji="1" lang="en-US" altLang="ja-JP" dirty="0"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  <a:p>
              <a:r>
                <a:rPr kumimoji="1" lang="en-US" altLang="ja-JP" sz="20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12</a:t>
              </a:r>
              <a:r>
                <a:rPr kumimoji="1" lang="ja-JP" altLang="en-US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月</a:t>
              </a:r>
              <a:r>
                <a:rPr kumimoji="1" lang="en-US" altLang="ja-JP" sz="20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17</a:t>
              </a:r>
              <a:r>
                <a:rPr kumimoji="1" lang="ja-JP" altLang="en-US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日（水）</a:t>
              </a:r>
              <a:endParaRPr kumimoji="1" lang="en-US" altLang="ja-JP" dirty="0">
                <a:latin typeface="HGP明朝B" panose="02020800000000000000" pitchFamily="18" charset="-128"/>
                <a:ea typeface="HGP明朝B" panose="02020800000000000000" pitchFamily="18" charset="-128"/>
              </a:endParaRPr>
            </a:p>
            <a:p>
              <a:r>
                <a:rPr kumimoji="1" lang="en-US" altLang="ja-JP" sz="20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10</a:t>
              </a:r>
              <a:r>
                <a:rPr kumimoji="1" lang="ja-JP" altLang="en-US" sz="20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：</a:t>
              </a:r>
              <a:r>
                <a:rPr kumimoji="1" lang="en-US" altLang="ja-JP" sz="20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00</a:t>
              </a:r>
              <a:r>
                <a:rPr kumimoji="1" lang="ja-JP" altLang="en-US" sz="20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～</a:t>
              </a:r>
              <a:r>
                <a:rPr kumimoji="1" lang="en-US" altLang="ja-JP" sz="20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12</a:t>
              </a:r>
              <a:r>
                <a:rPr kumimoji="1" lang="ja-JP" altLang="en-US" sz="20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：</a:t>
              </a:r>
              <a:r>
                <a:rPr kumimoji="1" lang="en-US" altLang="ja-JP" sz="2000" dirty="0">
                  <a:latin typeface="HGP明朝B" panose="02020800000000000000" pitchFamily="18" charset="-128"/>
                  <a:ea typeface="HGP明朝B" panose="02020800000000000000" pitchFamily="18" charset="-128"/>
                </a:rPr>
                <a:t>00</a:t>
              </a: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A2FC5597-F83C-4DB8-9CAE-2374F23A7773}"/>
                </a:ext>
              </a:extLst>
            </p:cNvPr>
            <p:cNvSpPr txBox="1"/>
            <p:nvPr/>
          </p:nvSpPr>
          <p:spPr>
            <a:xfrm>
              <a:off x="588300" y="5103723"/>
              <a:ext cx="156966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講師</a:t>
              </a:r>
              <a:endParaRPr kumimoji="1" lang="en-US" altLang="ja-JP" sz="1200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  <a:p>
              <a:r>
                <a:rPr kumimoji="1" lang="ja-JP" altLang="en-US" sz="12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守屋酒造五代目蔵主</a:t>
              </a:r>
              <a:endParaRPr kumimoji="1" lang="en-US" altLang="ja-JP" sz="1200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  <a:p>
              <a:r>
                <a:rPr kumimoji="1" lang="ja-JP" altLang="en-US" sz="12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守屋雅博</a:t>
              </a:r>
              <a:endParaRPr kumimoji="1" lang="en-US" altLang="ja-JP" sz="1200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DB9E52BE-03FB-4469-AC61-9884BBCEA6F3}"/>
                </a:ext>
              </a:extLst>
            </p:cNvPr>
            <p:cNvSpPr txBox="1"/>
            <p:nvPr/>
          </p:nvSpPr>
          <p:spPr>
            <a:xfrm>
              <a:off x="540327" y="5877557"/>
              <a:ext cx="3325478" cy="19543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■守屋酒造株式会社■</a:t>
              </a:r>
              <a:endParaRPr kumimoji="1" lang="en-US" altLang="ja-JP" sz="1100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  <a:p>
              <a:r>
                <a:rPr kumimoji="1" lang="ja-JP" altLang="en-US" sz="11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創業明治２６年。創業以来百三十余年となる。</a:t>
              </a:r>
            </a:p>
            <a:p>
              <a:r>
                <a:rPr kumimoji="1" lang="ja-JP" altLang="en-US" sz="11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「地酒は、地の米、地の水、地の気候風土が醸し、</a:t>
              </a:r>
            </a:p>
            <a:p>
              <a:r>
                <a:rPr kumimoji="1" lang="ja-JP" altLang="en-US" sz="11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地の人情が育てる酒」との考えから、千葉県内でも唯一１００％千葉県産米・地米による酒の醸造を積極的に行っている。</a:t>
              </a:r>
            </a:p>
            <a:p>
              <a:r>
                <a:rPr kumimoji="1" lang="ja-JP" altLang="en-US" sz="11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特に辛口純米「舞桜」、山武産「しだれ桜」等は</a:t>
              </a:r>
            </a:p>
            <a:p>
              <a:r>
                <a:rPr kumimoji="1" lang="ja-JP" altLang="en-US" sz="11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人気の地酒に成長した。</a:t>
              </a:r>
            </a:p>
            <a:p>
              <a:r>
                <a:rPr kumimoji="1" lang="ja-JP" altLang="en-US" sz="1100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特に純米酒に力を入れており、三年熟成の上、出荷しておりうまみの凝縮した通好みの地酒が楽しめる。</a:t>
              </a:r>
            </a:p>
          </p:txBody>
        </p:sp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3EE9C985-1787-0160-EB02-CA2250A477F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40788" y="4665345"/>
              <a:ext cx="1098888" cy="1098888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noFill/>
            </a:ln>
            <a:effectLst/>
          </p:spPr>
        </p:pic>
      </p:grpSp>
      <p:pic>
        <p:nvPicPr>
          <p:cNvPr id="7" name="図 6">
            <a:extLst>
              <a:ext uri="{FF2B5EF4-FFF2-40B4-BE49-F238E27FC236}">
                <a16:creationId xmlns:a16="http://schemas.microsoft.com/office/drawing/2014/main" id="{5C14EF49-A0C9-112D-CE2F-E17481544B7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0363" y="2480141"/>
            <a:ext cx="830623" cy="76438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8EB72A8-2A88-902D-B363-15145AC87795}"/>
              </a:ext>
            </a:extLst>
          </p:cNvPr>
          <p:cNvSpPr txBox="1"/>
          <p:nvPr/>
        </p:nvSpPr>
        <p:spPr>
          <a:xfrm>
            <a:off x="1734367" y="2839719"/>
            <a:ext cx="1812842" cy="4737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kumimoji="1" lang="ja-JP" altLang="en-US" sz="3200" b="1" dirty="0">
                <a:solidFill>
                  <a:schemeClr val="accent6">
                    <a:lumMod val="75000"/>
                  </a:schemeClr>
                </a:solidFill>
                <a:latin typeface="id_ぽっぷふとまる" panose="02000609000000000000" pitchFamily="1" charset="-128"/>
                <a:ea typeface="id_ぽっぷふとまる" panose="02000609000000000000" pitchFamily="1" charset="-128"/>
              </a:rPr>
              <a:t>二杯目～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302BC7FA-FBB5-31B7-B595-A3585F45A904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53542" y="8724481"/>
            <a:ext cx="878513" cy="1555327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EB9C58B1-8A0F-47EE-B987-1770490D4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C3432B96-EA92-43AE-875E-7EF8321AF0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61236" y="9380990"/>
            <a:ext cx="932769" cy="920576"/>
          </a:xfrm>
          <a:prstGeom prst="rect">
            <a:avLst/>
          </a:prstGeom>
        </p:spPr>
      </p:pic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6256EC8A-F769-4A50-B926-B05CE1D2AA2D}"/>
              </a:ext>
            </a:extLst>
          </p:cNvPr>
          <p:cNvCxnSpPr/>
          <p:nvPr/>
        </p:nvCxnSpPr>
        <p:spPr>
          <a:xfrm flipH="1">
            <a:off x="6094005" y="9832224"/>
            <a:ext cx="28640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673222A-560E-4BCA-9925-65A5A7CCBAE8}"/>
              </a:ext>
            </a:extLst>
          </p:cNvPr>
          <p:cNvSpPr/>
          <p:nvPr/>
        </p:nvSpPr>
        <p:spPr>
          <a:xfrm>
            <a:off x="6321467" y="9309176"/>
            <a:ext cx="369332" cy="810478"/>
          </a:xfrm>
          <a:prstGeom prst="rect">
            <a:avLst/>
          </a:prstGeom>
          <a:noFill/>
        </p:spPr>
        <p:txBody>
          <a:bodyPr vert="eaVert" wrap="none" lIns="91440" tIns="45720" rIns="91440" bIns="45720">
            <a:spAutoFit/>
          </a:bodyPr>
          <a:lstStyle/>
          <a:p>
            <a:pPr algn="ctr"/>
            <a:r>
              <a:rPr lang="ja-JP" altLang="en-US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葛城</a:t>
            </a:r>
            <a:r>
              <a:rPr lang="ja-JP" altLang="en-US" sz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公民館</a:t>
            </a:r>
            <a:endParaRPr lang="ja-JP" altLang="en-US" sz="1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448FC96-D24A-468C-835A-6B81A23BCEAF}"/>
              </a:ext>
            </a:extLst>
          </p:cNvPr>
          <p:cNvSpPr/>
          <p:nvPr/>
        </p:nvSpPr>
        <p:spPr>
          <a:xfrm>
            <a:off x="6315376" y="10043660"/>
            <a:ext cx="389850" cy="307777"/>
          </a:xfrm>
          <a:prstGeom prst="rect">
            <a:avLst/>
          </a:prstGeom>
          <a:noFill/>
        </p:spPr>
        <p:txBody>
          <a:bodyPr vert="horz" wrap="none" lIns="91440" tIns="45720" rIns="91440" bIns="45720">
            <a:spAutoFit/>
          </a:bodyPr>
          <a:lstStyle/>
          <a:p>
            <a:pPr algn="ctr"/>
            <a:r>
              <a:rPr lang="en-US" altLang="ja-JP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HP</a:t>
            </a:r>
            <a:endParaRPr lang="ja-JP" alt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0124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</TotalTime>
  <Words>256</Words>
  <Application>Microsoft Office PowerPoint</Application>
  <PresentationFormat>ユーザー設定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BIZ UDP明朝 Medium</vt:lpstr>
      <vt:lpstr>BIZ UD明朝 Medium</vt:lpstr>
      <vt:lpstr>HGP明朝B</vt:lpstr>
      <vt:lpstr>id_ぽっぷふとまる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野 哲也</dc:creator>
  <cp:lastModifiedBy>片岡　遥（公民館）</cp:lastModifiedBy>
  <cp:revision>39</cp:revision>
  <cp:lastPrinted>2025-11-30T07:11:27Z</cp:lastPrinted>
  <dcterms:created xsi:type="dcterms:W3CDTF">2024-02-03T05:52:59Z</dcterms:created>
  <dcterms:modified xsi:type="dcterms:W3CDTF">2025-11-30T07:20:39Z</dcterms:modified>
</cp:coreProperties>
</file>