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4724"/>
    <a:srgbClr val="FFCCFF"/>
    <a:srgbClr val="40220F"/>
    <a:srgbClr val="40210F"/>
    <a:srgbClr val="006834"/>
    <a:srgbClr val="E94708"/>
    <a:srgbClr val="906E30"/>
    <a:srgbClr val="82582D"/>
    <a:srgbClr val="A4723A"/>
    <a:srgbClr val="645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2298" y="2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6"/>
            <a:ext cx="2918830" cy="495028"/>
          </a:xfrm>
          <a:prstGeom prst="rect">
            <a:avLst/>
          </a:prstGeom>
        </p:spPr>
        <p:txBody>
          <a:bodyPr vert="horz" lIns="90723" tIns="45363" rIns="90723" bIns="4536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8" y="6"/>
            <a:ext cx="2918830" cy="495028"/>
          </a:xfrm>
          <a:prstGeom prst="rect">
            <a:avLst/>
          </a:prstGeom>
        </p:spPr>
        <p:txBody>
          <a:bodyPr vert="horz" lIns="90723" tIns="45363" rIns="90723" bIns="45363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3" tIns="45363" rIns="90723" bIns="4536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8" y="4748164"/>
            <a:ext cx="5388609" cy="3884861"/>
          </a:xfrm>
          <a:prstGeom prst="rect">
            <a:avLst/>
          </a:prstGeom>
        </p:spPr>
        <p:txBody>
          <a:bodyPr vert="horz" lIns="90723" tIns="45363" rIns="90723" bIns="4536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371291"/>
            <a:ext cx="2918830" cy="495028"/>
          </a:xfrm>
          <a:prstGeom prst="rect">
            <a:avLst/>
          </a:prstGeom>
        </p:spPr>
        <p:txBody>
          <a:bodyPr vert="horz" lIns="90723" tIns="45363" rIns="90723" bIns="4536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8" y="9371291"/>
            <a:ext cx="2918830" cy="495028"/>
          </a:xfrm>
          <a:prstGeom prst="rect">
            <a:avLst/>
          </a:prstGeom>
        </p:spPr>
        <p:txBody>
          <a:bodyPr vert="horz" lIns="90723" tIns="45363" rIns="90723" bIns="45363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12/14/2025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" y="9259596"/>
            <a:ext cx="7805109" cy="173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734" y="1"/>
            <a:ext cx="7842155" cy="68040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07872" y="401759"/>
            <a:ext cx="28959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ja-JP" altLang="en-US" sz="1200" b="1" dirty="0">
                <a:solidFill>
                  <a:srgbClr val="40210F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２０２５年度 検見川公民館主催事業</a:t>
            </a:r>
            <a:endParaRPr lang="en-US" sz="1200" b="1" dirty="0">
              <a:solidFill>
                <a:srgbClr val="40210F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944" y="9259597"/>
            <a:ext cx="63671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dirty="0">
                <a:latin typeface="MS PGothic" pitchFamily="34" charset="-128"/>
                <a:ea typeface="MS PGothic" pitchFamily="34" charset="-128"/>
              </a:rPr>
              <a:t>検見川公民館</a:t>
            </a:r>
            <a:endParaRPr lang="en-US" sz="4000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2400" dirty="0">
                <a:latin typeface="MS PGothic" pitchFamily="34" charset="-128"/>
                <a:ea typeface="MS PGothic" pitchFamily="34" charset="-128"/>
              </a:rPr>
              <a:t>　</a:t>
            </a:r>
            <a:r>
              <a:rPr lang="en-US" altLang="ja-JP" sz="2800" dirty="0">
                <a:latin typeface="MS PGothic" pitchFamily="34" charset="-128"/>
                <a:ea typeface="MS PGothic" pitchFamily="34" charset="-128"/>
              </a:rPr>
              <a:t>TEL</a:t>
            </a:r>
            <a:r>
              <a:rPr lang="ja-JP" altLang="en-US" sz="4000" dirty="0">
                <a:latin typeface="MS PGothic" pitchFamily="34" charset="-128"/>
                <a:ea typeface="MS PGothic" pitchFamily="34" charset="-128"/>
              </a:rPr>
              <a:t> </a:t>
            </a:r>
            <a:r>
              <a:rPr lang="en-US" altLang="ja-JP" sz="4000" dirty="0">
                <a:latin typeface="MS PGothic" pitchFamily="34" charset="-128"/>
                <a:ea typeface="MS PGothic" pitchFamily="34" charset="-128"/>
              </a:rPr>
              <a:t>271-8220</a:t>
            </a:r>
            <a:r>
              <a:rPr lang="ja-JP" altLang="en-US" sz="2800" dirty="0">
                <a:latin typeface="MS PGothic" pitchFamily="34" charset="-128"/>
                <a:ea typeface="MS PGothic" pitchFamily="34" charset="-128"/>
              </a:rPr>
              <a:t>　</a:t>
            </a:r>
            <a:r>
              <a:rPr lang="ja-JP" altLang="en-US" sz="1800" dirty="0">
                <a:latin typeface="MS PGothic" pitchFamily="34" charset="-128"/>
                <a:ea typeface="MS PGothic" pitchFamily="34" charset="-128"/>
              </a:rPr>
              <a:t>（受付時間</a:t>
            </a:r>
            <a:r>
              <a:rPr lang="en-US" altLang="ja-JP" sz="1800" dirty="0">
                <a:latin typeface="MS PGothic" pitchFamily="34" charset="-128"/>
                <a:ea typeface="MS PGothic" pitchFamily="34" charset="-128"/>
              </a:rPr>
              <a:t>9</a:t>
            </a:r>
            <a:r>
              <a:rPr lang="ja-JP" altLang="en-US" sz="1800" dirty="0">
                <a:latin typeface="MS PGothic" pitchFamily="34" charset="-128"/>
                <a:ea typeface="MS PGothic" pitchFamily="34" charset="-128"/>
              </a:rPr>
              <a:t>時～</a:t>
            </a:r>
            <a:r>
              <a:rPr lang="en-US" altLang="ja-JP" sz="1800" dirty="0">
                <a:latin typeface="MS PGothic" pitchFamily="34" charset="-128"/>
                <a:ea typeface="MS PGothic" pitchFamily="34" charset="-128"/>
              </a:rPr>
              <a:t>17</a:t>
            </a:r>
            <a:r>
              <a:rPr lang="ja-JP" altLang="en-US" sz="1800" dirty="0">
                <a:latin typeface="MS PGothic" pitchFamily="34" charset="-128"/>
                <a:ea typeface="MS PGothic" pitchFamily="34" charset="-128"/>
              </a:rPr>
              <a:t>時）</a:t>
            </a:r>
            <a:endParaRPr lang="en-US" altLang="zh-TW" sz="18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31D51BDC-536C-45BF-95DD-05D917272DAB}"/>
              </a:ext>
            </a:extLst>
          </p:cNvPr>
          <p:cNvSpPr txBox="1"/>
          <p:nvPr/>
        </p:nvSpPr>
        <p:spPr>
          <a:xfrm>
            <a:off x="-101250" y="777585"/>
            <a:ext cx="79780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ja-JP" altLang="en-US" sz="4400" b="1" dirty="0">
                <a:highlight>
                  <a:srgbClr val="FFFF00"/>
                </a:highlight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中高年のフレイル予防と改善</a:t>
            </a:r>
            <a:endParaRPr lang="en-US" altLang="ja-JP" sz="4400" b="1" dirty="0">
              <a:highlight>
                <a:srgbClr val="FFFF00"/>
              </a:highlight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0F8955F-3318-4595-B331-87E588E6F822}"/>
              </a:ext>
            </a:extLst>
          </p:cNvPr>
          <p:cNvSpPr/>
          <p:nvPr/>
        </p:nvSpPr>
        <p:spPr>
          <a:xfrm>
            <a:off x="313925" y="2879284"/>
            <a:ext cx="46311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0070C0"/>
                </a:solidFill>
                <a:latin typeface="+mj-ea"/>
                <a:ea typeface="+mj-ea"/>
              </a:rPr>
              <a:t>2026</a:t>
            </a:r>
            <a:r>
              <a:rPr lang="ja-JP" altLang="en-US" sz="2000" b="1" dirty="0">
                <a:solidFill>
                  <a:srgbClr val="0070C0"/>
                </a:solidFill>
                <a:latin typeface="+mj-ea"/>
                <a:ea typeface="+mj-ea"/>
              </a:rPr>
              <a:t>年</a:t>
            </a:r>
            <a:r>
              <a:rPr lang="ja-JP" altLang="en-US" sz="6000" b="1" dirty="0">
                <a:solidFill>
                  <a:srgbClr val="0070C0"/>
                </a:solidFill>
                <a:latin typeface="+mj-ea"/>
                <a:ea typeface="+mj-ea"/>
              </a:rPr>
              <a:t>１</a:t>
            </a:r>
            <a:r>
              <a:rPr lang="ja-JP" altLang="en-US" sz="2800" b="1" dirty="0">
                <a:solidFill>
                  <a:srgbClr val="0070C0"/>
                </a:solidFill>
                <a:latin typeface="+mj-ea"/>
                <a:ea typeface="+mj-ea"/>
              </a:rPr>
              <a:t>月</a:t>
            </a:r>
            <a:r>
              <a:rPr lang="ja-JP" altLang="en-US" sz="6000" b="1" dirty="0">
                <a:solidFill>
                  <a:srgbClr val="0070C0"/>
                </a:solidFill>
                <a:latin typeface="+mj-ea"/>
                <a:ea typeface="+mj-ea"/>
              </a:rPr>
              <a:t>２３</a:t>
            </a:r>
            <a:r>
              <a:rPr lang="ja-JP" altLang="en-US" sz="2800" b="1" dirty="0">
                <a:solidFill>
                  <a:srgbClr val="0070C0"/>
                </a:solidFill>
                <a:latin typeface="+mj-ea"/>
                <a:ea typeface="+mj-ea"/>
              </a:rPr>
              <a:t>日（金）</a:t>
            </a:r>
            <a:endParaRPr lang="ja-JP" altLang="en-US" sz="48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1039042-C6CF-40DA-ACEB-8F4180E3CE3E}"/>
              </a:ext>
            </a:extLst>
          </p:cNvPr>
          <p:cNvSpPr/>
          <p:nvPr/>
        </p:nvSpPr>
        <p:spPr>
          <a:xfrm>
            <a:off x="650482" y="3917712"/>
            <a:ext cx="32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+mj-ea"/>
                <a:ea typeface="+mj-ea"/>
              </a:rPr>
              <a:t>1</a:t>
            </a:r>
            <a:r>
              <a:rPr lang="en-US" altLang="ja-JP" sz="4000" dirty="0">
                <a:latin typeface="+mj-ea"/>
                <a:ea typeface="+mj-ea"/>
              </a:rPr>
              <a:t>0</a:t>
            </a:r>
            <a:r>
              <a:rPr lang="ja-JP" altLang="en-US" sz="4000" dirty="0">
                <a:latin typeface="+mj-ea"/>
                <a:ea typeface="+mj-ea"/>
              </a:rPr>
              <a:t>:</a:t>
            </a:r>
            <a:r>
              <a:rPr lang="en-US" altLang="ja-JP" sz="4000" dirty="0">
                <a:latin typeface="+mj-ea"/>
                <a:ea typeface="+mj-ea"/>
              </a:rPr>
              <a:t>0</a:t>
            </a:r>
            <a:r>
              <a:rPr lang="ja-JP" altLang="en-US" sz="4000" dirty="0">
                <a:latin typeface="+mj-ea"/>
                <a:ea typeface="+mj-ea"/>
              </a:rPr>
              <a:t>0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r>
              <a:rPr lang="ja-JP" altLang="en-US" sz="4000" dirty="0">
                <a:latin typeface="+mj-ea"/>
                <a:ea typeface="+mj-ea"/>
              </a:rPr>
              <a:t>1</a:t>
            </a:r>
            <a:r>
              <a:rPr lang="en-US" altLang="ja-JP" sz="4000" dirty="0">
                <a:latin typeface="+mj-ea"/>
                <a:ea typeface="+mj-ea"/>
              </a:rPr>
              <a:t>2</a:t>
            </a:r>
            <a:r>
              <a:rPr lang="ja-JP" altLang="en-US" sz="4000" dirty="0">
                <a:latin typeface="+mj-ea"/>
                <a:ea typeface="+mj-ea"/>
              </a:rPr>
              <a:t>:</a:t>
            </a:r>
            <a:r>
              <a:rPr lang="en-US" altLang="ja-JP" sz="4000" dirty="0">
                <a:latin typeface="+mj-ea"/>
                <a:ea typeface="+mj-ea"/>
              </a:rPr>
              <a:t>0</a:t>
            </a:r>
            <a:r>
              <a:rPr lang="ja-JP" altLang="en-US" sz="4000" dirty="0">
                <a:latin typeface="+mj-ea"/>
                <a:ea typeface="+mj-ea"/>
              </a:rPr>
              <a:t>0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03433CF-27F5-4BDB-94D8-5C42C42E1CC7}"/>
              </a:ext>
            </a:extLst>
          </p:cNvPr>
          <p:cNvSpPr txBox="1"/>
          <p:nvPr/>
        </p:nvSpPr>
        <p:spPr>
          <a:xfrm>
            <a:off x="247173" y="4865036"/>
            <a:ext cx="7281225" cy="2308324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   場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検見川公民館　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２階講堂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参加費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無料</a:t>
            </a:r>
            <a:endParaRPr kumimoji="1"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   象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成人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定   員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（応募者多数の場合は抽選）</a:t>
            </a:r>
            <a:endParaRPr kumimoji="1"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持ち物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筆記用具、飲み物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講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師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木下博恵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氏</a:t>
            </a:r>
            <a:r>
              <a:rPr kumimoji="1"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東都大学看護学科</a:t>
            </a:r>
            <a:r>
              <a:rPr kumimoji="1"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en-US" altLang="ja-JP" sz="1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93D2A53-0EBF-46B6-B008-6927F395361D}"/>
              </a:ext>
            </a:extLst>
          </p:cNvPr>
          <p:cNvSpPr txBox="1"/>
          <p:nvPr/>
        </p:nvSpPr>
        <p:spPr>
          <a:xfrm>
            <a:off x="313926" y="7242992"/>
            <a:ext cx="7147724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募集期間</a:t>
            </a:r>
            <a:r>
              <a:rPr kumimoji="1"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１月５日（月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）～１月１１日（日）</a:t>
            </a:r>
            <a:endParaRPr kumimoji="1"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申込方法</a:t>
            </a:r>
            <a:r>
              <a:rPr kumimoji="1"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 </a:t>
            </a: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①電話または窓口</a:t>
            </a:r>
            <a:endParaRPr kumimoji="1"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１</a:t>
            </a:r>
            <a:r>
              <a:rPr kumimoji="1" lang="en-US" altLang="ja-JP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１２（月）以降、決定者のみ電話で通知します</a:t>
            </a:r>
            <a:endParaRPr kumimoji="1"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②検見川公民館ホームページ</a:t>
            </a:r>
            <a:endParaRPr kumimoji="1"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１</a:t>
            </a:r>
            <a:r>
              <a:rPr kumimoji="1" lang="en-US" altLang="ja-JP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kumimoji="1"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１２（月）以降</a:t>
            </a:r>
            <a:r>
              <a:rPr lang="ja-JP" altLang="en-US" sz="1900" kern="100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、結果をメールにて全員に</a:t>
            </a:r>
            <a:r>
              <a:rPr lang="ja-JP" altLang="en-US" sz="19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通知</a:t>
            </a:r>
            <a:r>
              <a:rPr lang="ja-JP" altLang="en-US" sz="1900" kern="100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しま</a:t>
            </a:r>
            <a:r>
              <a:rPr lang="ja-JP" altLang="en-US" sz="1900" kern="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す</a:t>
            </a:r>
            <a:endParaRPr kumimoji="1" lang="ja-JP" altLang="en-US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AA93CF1E-88A5-451A-A166-B5297B0FE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8267" y="9432704"/>
            <a:ext cx="1024987" cy="977223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CC2702B-F0EB-46B2-826C-3E12B8CCEEC3}"/>
              </a:ext>
            </a:extLst>
          </p:cNvPr>
          <p:cNvSpPr txBox="1"/>
          <p:nvPr/>
        </p:nvSpPr>
        <p:spPr>
          <a:xfrm>
            <a:off x="6153941" y="10359229"/>
            <a:ext cx="14126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検見川公民館</a:t>
            </a:r>
            <a:r>
              <a:rPr kumimoji="1" lang="en-US" altLang="ja-JP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HP</a:t>
            </a:r>
            <a:endParaRPr kumimoji="1" lang="ja-JP" altLang="en-US" sz="105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BC3E2A-32DF-47C7-ADAA-C253A811284F}"/>
              </a:ext>
            </a:extLst>
          </p:cNvPr>
          <p:cNvSpPr txBox="1"/>
          <p:nvPr/>
        </p:nvSpPr>
        <p:spPr>
          <a:xfrm>
            <a:off x="313925" y="1754900"/>
            <a:ext cx="7346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/>
              <a:t>日々の食事を通して、いつまでも元気に動ける身体を目指し</a:t>
            </a:r>
            <a:r>
              <a:rPr kumimoji="1" lang="ja-JP" altLang="en-US" sz="2800" b="1" dirty="0"/>
              <a:t>ましょう！</a:t>
            </a:r>
            <a:endParaRPr kumimoji="1" lang="en-US" altLang="ja-JP" sz="2800" b="1" dirty="0"/>
          </a:p>
        </p:txBody>
      </p:sp>
      <p:pic>
        <p:nvPicPr>
          <p:cNvPr id="1026" name="Picture 2" descr="老人イラスト｜無料イラスト・フリー素材なら「イラストAC」">
            <a:extLst>
              <a:ext uri="{FF2B5EF4-FFF2-40B4-BE49-F238E27FC236}">
                <a16:creationId xmlns:a16="http://schemas.microsoft.com/office/drawing/2014/main" id="{3941C01F-B3FB-4EA5-BE35-7EC45516E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056" y="2585620"/>
            <a:ext cx="3177594" cy="224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0CD822-391D-4396-86EC-C3EC4CC848BB}"/>
              </a:ext>
            </a:extLst>
          </p:cNvPr>
          <p:cNvSpPr txBox="1"/>
          <p:nvPr/>
        </p:nvSpPr>
        <p:spPr>
          <a:xfrm>
            <a:off x="5816982" y="4865036"/>
            <a:ext cx="1644668" cy="230832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i="0" dirty="0">
                <a:solidFill>
                  <a:srgbClr val="444444"/>
                </a:solidFill>
                <a:effectLst/>
                <a:latin typeface="+mj-ea"/>
                <a:ea typeface="+mj-ea"/>
              </a:rPr>
              <a:t>フレイルとは、</a:t>
            </a:r>
            <a:endParaRPr lang="en-US" altLang="ja-JP" sz="1600" b="1" i="0" dirty="0">
              <a:solidFill>
                <a:srgbClr val="444444"/>
              </a:solidFill>
              <a:effectLst/>
              <a:latin typeface="+mj-ea"/>
              <a:ea typeface="+mj-ea"/>
            </a:endParaRPr>
          </a:p>
          <a:p>
            <a:r>
              <a:rPr lang="ja-JP" altLang="en-US" sz="1600" b="0" i="0" dirty="0">
                <a:solidFill>
                  <a:srgbClr val="444444"/>
                </a:solidFill>
                <a:effectLst/>
                <a:latin typeface="+mj-ea"/>
                <a:ea typeface="+mj-ea"/>
              </a:rPr>
              <a:t>加齢や疾患によって身体的・</a:t>
            </a:r>
            <a:endParaRPr lang="en-US" altLang="ja-JP" sz="1600" b="0" i="0" dirty="0">
              <a:solidFill>
                <a:srgbClr val="444444"/>
              </a:solidFill>
              <a:effectLst/>
              <a:latin typeface="+mj-ea"/>
              <a:ea typeface="+mj-ea"/>
            </a:endParaRPr>
          </a:p>
          <a:p>
            <a:r>
              <a:rPr lang="ja-JP" altLang="en-US" sz="1600" b="0" i="0" dirty="0">
                <a:solidFill>
                  <a:srgbClr val="444444"/>
                </a:solidFill>
                <a:effectLst/>
                <a:latin typeface="+mj-ea"/>
                <a:ea typeface="+mj-ea"/>
              </a:rPr>
              <a:t>精神的なさまざまな機能が徐々に衰え、心身のストレスに脆弱になった状態のことです</a:t>
            </a:r>
            <a:endParaRPr kumimoji="1" lang="ja-JP" alt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217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MS PGothic</vt:lpstr>
      <vt:lpstr>MS PGothic</vt:lpstr>
      <vt:lpstr>ＭＳ ゴシック</vt:lpstr>
      <vt:lpstr>Arial</vt:lpstr>
      <vt:lpstr>Calibri</vt:lpstr>
      <vt:lpstr>Calibri Light</vt:lpstr>
      <vt:lpstr>Times New Roman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2016-07-29T11:33:05Z</dcterms:created>
  <dcterms:modified xsi:type="dcterms:W3CDTF">2025-12-14T07:12:47Z</dcterms:modified>
</cp:coreProperties>
</file>